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</p:sldIdLst>
  <p:sldSz cy="5143500" cx="9144000"/>
  <p:notesSz cx="6858000" cy="9144000"/>
  <p:embeddedFontLst>
    <p:embeddedFont>
      <p:font typeface="Roboto"/>
      <p:regular r:id="rId36"/>
      <p:bold r:id="rId37"/>
      <p:italic r:id="rId38"/>
      <p:boldItalic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GoogleSlidesCustomDataVersion2">
      <go:slidesCustomData xmlns:go="http://customooxmlschemas.google.com/" r:id="rId40" roundtripDataSignature="AMtx7mgrj+sQW+ZN3XR9uWxEW98TummEK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customschemas.google.com/relationships/presentationmetadata" Target="meta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font" Target="fonts/Roboto-bold.fntdata"/><Relationship Id="rId14" Type="http://schemas.openxmlformats.org/officeDocument/2006/relationships/slide" Target="slides/slide9.xml"/><Relationship Id="rId36" Type="http://schemas.openxmlformats.org/officeDocument/2006/relationships/font" Target="fonts/Roboto-regular.fntdata"/><Relationship Id="rId17" Type="http://schemas.openxmlformats.org/officeDocument/2006/relationships/slide" Target="slides/slide12.xml"/><Relationship Id="rId39" Type="http://schemas.openxmlformats.org/officeDocument/2006/relationships/font" Target="fonts/Roboto-boldItalic.fntdata"/><Relationship Id="rId16" Type="http://schemas.openxmlformats.org/officeDocument/2006/relationships/slide" Target="slides/slide11.xml"/><Relationship Id="rId38" Type="http://schemas.openxmlformats.org/officeDocument/2006/relationships/font" Target="fonts/Roboto-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" name="Google Shape;5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3" name="Google Shape;193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6" name="Google Shape;216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6" name="Google Shape;236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nl"/>
              <a:t>challenge 1: each continuum layer has different requirements, hence different infrastructure that does different things</a:t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nl"/>
              <a:t>challenge 2: because of the different requirements and infrastructure per layer, we need different software. Software between layers is incompatible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2" name="Google Shape;252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nl"/>
              <a:t>challenge 1: each continuum layer has different requirements, hence different infrastructure that does different things</a:t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nl"/>
              <a:t>challenge 2: because of the different requirements and infrastructure per layer, we need different software. Software between layers is incompatible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8" name="Google Shape;268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nl"/>
              <a:t>The goal: Allow for rapid exploration of compute continuum deployments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4" name="Google Shape;274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4" name="Google Shape;284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6" name="Google Shape;296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0" name="Google Shape;310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1" name="Google Shape;321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" name="Google Shape;69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0" name="Google Shape;330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9" name="Google Shape;339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nl"/>
              <a:t>Why are containers and resource managers like Kubernetes important</a:t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nl"/>
              <a:t>They are used by everyone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2" name="Google Shape;352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nl"/>
              <a:t>Why are containers and resource managers like Kubernetes important</a:t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nl"/>
              <a:t>They are used by everyone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2e689dbe115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8" name="Google Shape;368;g2e689dbe115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nl"/>
              <a:t>Why are containers and resource managers like Kubernetes important</a:t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nl"/>
              <a:t>They are used by everyone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2e689dbe11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2e689dbe11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nl"/>
              <a:t>Many applications nowadays are containerized, wrapped in containers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nl"/>
              <a:t>Containers are virtual environments that wrap your software and dependencies nicely together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nl"/>
              <a:t>This results in portability, fast development, predictable execution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nl"/>
              <a:t>So, containers make application deployment easier, but we still face many challenges for deployment in data centers because of its distributed nature, so we use data centers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nl"/>
              <a:t>Mention Kubernetes and docker example in picture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1" name="Google Shape;401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nl"/>
              <a:t>Why are containers and resource managers like Kubernetes important</a:t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nl"/>
              <a:t>They are used by everyone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7" name="Google Shape;417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nl"/>
              <a:t>What is this difficulty? Difficulty of configuring Kubernetes. Large design space</a:t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nl"/>
              <a:t>I will explain the picture later in-depth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9" name="Google Shape;439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nl"/>
              <a:t>Why are containers and resource managers like Kubernetes important</a:t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nl"/>
              <a:t>They are used by everyone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4" name="Google Shape;464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nl"/>
              <a:t>Why are containers and resource managers like Kubernetes important</a:t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nl"/>
              <a:t>They are used by everyone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4" name="Google Shape;474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nl"/>
              <a:t>What is this difficulty? Difficulty of configuring Kubernetes. Large design space</a:t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nl"/>
              <a:t>I will explain the picture later in-depth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1" name="Google Shape;81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4" name="Google Shape;484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4" name="Google Shape;94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5" name="Google Shape;105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7" name="Google Shape;117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8" name="Google Shape;128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4" name="Google Shape;144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8" name="Google Shape;168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39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5" name="Google Shape;45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40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8" name="Google Shape;48;p40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9" name="Google Shape;49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3" name="Google Shape;13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" name="Google Shape;16;p3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7" name="Google Shape;17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" name="Google Shape;20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" name="Google Shape;21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" name="Google Shape;24;p34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34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9" name="Google Shape;29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6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" name="Google Shape;32;p36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37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6" name="Google Shape;36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3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0" name="Google Shape;40;p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1" name="Google Shape;41;p3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2" name="Google Shape;42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5.png"/><Relationship Id="rId4" Type="http://schemas.openxmlformats.org/officeDocument/2006/relationships/image" Target="../media/image6.png"/><Relationship Id="rId9" Type="http://schemas.openxmlformats.org/officeDocument/2006/relationships/image" Target="../media/image5.png"/><Relationship Id="rId5" Type="http://schemas.openxmlformats.org/officeDocument/2006/relationships/image" Target="../media/image4.png"/><Relationship Id="rId6" Type="http://schemas.openxmlformats.org/officeDocument/2006/relationships/image" Target="../media/image2.png"/><Relationship Id="rId7" Type="http://schemas.openxmlformats.org/officeDocument/2006/relationships/image" Target="../media/image3.png"/><Relationship Id="rId8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Relationship Id="rId4" Type="http://schemas.openxmlformats.org/officeDocument/2006/relationships/image" Target="../media/image23.png"/><Relationship Id="rId5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Relationship Id="rId4" Type="http://schemas.openxmlformats.org/officeDocument/2006/relationships/image" Target="../media/image34.png"/><Relationship Id="rId9" Type="http://schemas.openxmlformats.org/officeDocument/2006/relationships/image" Target="../media/image24.png"/><Relationship Id="rId5" Type="http://schemas.openxmlformats.org/officeDocument/2006/relationships/image" Target="../media/image18.png"/><Relationship Id="rId6" Type="http://schemas.openxmlformats.org/officeDocument/2006/relationships/image" Target="../media/image23.png"/><Relationship Id="rId7" Type="http://schemas.openxmlformats.org/officeDocument/2006/relationships/image" Target="../media/image19.png"/><Relationship Id="rId8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Relationship Id="rId4" Type="http://schemas.openxmlformats.org/officeDocument/2006/relationships/image" Target="../media/image34.png"/><Relationship Id="rId5" Type="http://schemas.openxmlformats.org/officeDocument/2006/relationships/image" Target="../media/image23.png"/><Relationship Id="rId6" Type="http://schemas.openxmlformats.org/officeDocument/2006/relationships/image" Target="../media/image19.png"/><Relationship Id="rId7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.png"/><Relationship Id="rId4" Type="http://schemas.openxmlformats.org/officeDocument/2006/relationships/image" Target="../media/image15.png"/><Relationship Id="rId5" Type="http://schemas.openxmlformats.org/officeDocument/2006/relationships/image" Target="../media/image34.png"/><Relationship Id="rId6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Relationship Id="rId4" Type="http://schemas.openxmlformats.org/officeDocument/2006/relationships/image" Target="../media/image2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png"/><Relationship Id="rId4" Type="http://schemas.openxmlformats.org/officeDocument/2006/relationships/image" Target="../media/image2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png"/><Relationship Id="rId4" Type="http://schemas.openxmlformats.org/officeDocument/2006/relationships/image" Target="../media/image2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5.png"/><Relationship Id="rId4" Type="http://schemas.openxmlformats.org/officeDocument/2006/relationships/image" Target="../media/image1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png"/><Relationship Id="rId4" Type="http://schemas.openxmlformats.org/officeDocument/2006/relationships/image" Target="../media/image10.png"/><Relationship Id="rId5" Type="http://schemas.openxmlformats.org/officeDocument/2006/relationships/image" Target="../media/image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5.png"/><Relationship Id="rId4" Type="http://schemas.openxmlformats.org/officeDocument/2006/relationships/image" Target="../media/image1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5.png"/><Relationship Id="rId4" Type="http://schemas.openxmlformats.org/officeDocument/2006/relationships/image" Target="../media/image10.png"/><Relationship Id="rId5" Type="http://schemas.openxmlformats.org/officeDocument/2006/relationships/image" Target="../media/image3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8.png"/><Relationship Id="rId4" Type="http://schemas.openxmlformats.org/officeDocument/2006/relationships/image" Target="../media/image30.png"/><Relationship Id="rId5" Type="http://schemas.openxmlformats.org/officeDocument/2006/relationships/image" Target="../media/image1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5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9.png"/><Relationship Id="rId4" Type="http://schemas.openxmlformats.org/officeDocument/2006/relationships/image" Target="../media/image15.png"/><Relationship Id="rId5" Type="http://schemas.openxmlformats.org/officeDocument/2006/relationships/image" Target="../media/image35.png"/><Relationship Id="rId6" Type="http://schemas.openxmlformats.org/officeDocument/2006/relationships/image" Target="../media/image4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5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4.png"/><Relationship Id="rId6" Type="http://schemas.openxmlformats.org/officeDocument/2006/relationships/image" Target="../media/image13.png"/><Relationship Id="rId7" Type="http://schemas.openxmlformats.org/officeDocument/2006/relationships/image" Target="../media/image1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hyperlink" Target="mailto:m.s.jansen@vu.nl" TargetMode="External"/><Relationship Id="rId4" Type="http://schemas.openxmlformats.org/officeDocument/2006/relationships/image" Target="../media/image15.png"/><Relationship Id="rId5" Type="http://schemas.openxmlformats.org/officeDocument/2006/relationships/image" Target="../media/image38.png"/><Relationship Id="rId6" Type="http://schemas.openxmlformats.org/officeDocument/2006/relationships/hyperlink" Target="https://github.com/atlarge-research/continuum/tree/tutorial-2024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Relationship Id="rId4" Type="http://schemas.openxmlformats.org/officeDocument/2006/relationships/image" Target="../media/image15.png"/><Relationship Id="rId5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Relationship Id="rId4" Type="http://schemas.openxmlformats.org/officeDocument/2006/relationships/image" Target="../media/image15.png"/><Relationship Id="rId5" Type="http://schemas.openxmlformats.org/officeDocument/2006/relationships/image" Target="../media/image2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image" Target="../media/image15.png"/><Relationship Id="rId5" Type="http://schemas.openxmlformats.org/officeDocument/2006/relationships/image" Target="../media/image3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Relationship Id="rId4" Type="http://schemas.openxmlformats.org/officeDocument/2006/relationships/image" Target="../media/image15.png"/><Relationship Id="rId5" Type="http://schemas.openxmlformats.org/officeDocument/2006/relationships/image" Target="../media/image34.png"/><Relationship Id="rId6" Type="http://schemas.openxmlformats.org/officeDocument/2006/relationships/image" Target="../media/image23.png"/><Relationship Id="rId7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Relationship Id="rId4" Type="http://schemas.openxmlformats.org/officeDocument/2006/relationships/image" Target="../media/image34.png"/><Relationship Id="rId5" Type="http://schemas.openxmlformats.org/officeDocument/2006/relationships/image" Target="../media/image23.png"/><Relationship Id="rId6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Relationship Id="rId4" Type="http://schemas.openxmlformats.org/officeDocument/2006/relationships/image" Target="../media/image34.png"/><Relationship Id="rId5" Type="http://schemas.openxmlformats.org/officeDocument/2006/relationships/image" Target="../media/image23.png"/><Relationship Id="rId6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"/>
          <p:cNvSpPr/>
          <p:nvPr/>
        </p:nvSpPr>
        <p:spPr>
          <a:xfrm>
            <a:off x="195294" y="4180999"/>
            <a:ext cx="2226300" cy="554100"/>
          </a:xfrm>
          <a:prstGeom prst="rect">
            <a:avLst/>
          </a:prstGeom>
          <a:solidFill>
            <a:srgbClr val="0077B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5" name="Google Shape;55;p1"/>
          <p:cNvPicPr preferRelativeResize="0"/>
          <p:nvPr/>
        </p:nvPicPr>
        <p:blipFill rotWithShape="1">
          <a:blip r:embed="rId3">
            <a:alphaModFix/>
          </a:blip>
          <a:srcRect b="0" l="0" r="34870" t="0"/>
          <a:stretch/>
        </p:blipFill>
        <p:spPr>
          <a:xfrm>
            <a:off x="3452600" y="4159350"/>
            <a:ext cx="2238792" cy="57600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"/>
          <p:cNvSpPr txBox="1"/>
          <p:nvPr/>
        </p:nvSpPr>
        <p:spPr>
          <a:xfrm>
            <a:off x="150900" y="71750"/>
            <a:ext cx="8842200" cy="1858200"/>
          </a:xfrm>
          <a:prstGeom prst="rect">
            <a:avLst/>
          </a:prstGeom>
          <a:solidFill>
            <a:srgbClr val="0077B3"/>
          </a:solidFill>
          <a:ln>
            <a:noFill/>
          </a:ln>
        </p:spPr>
        <p:txBody>
          <a:bodyPr anchorCtr="0" anchor="t" bIns="36000" lIns="36000" spcFirstLastPara="1" rIns="36000" wrap="square" tIns="36000">
            <a:sp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0" i="0" lang="nl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Compute Continuum</a:t>
            </a:r>
            <a:endParaRPr b="0" i="0" sz="4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nl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Managing Resources between </a:t>
            </a:r>
            <a:endParaRPr b="0" i="0" sz="3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nl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Cloud, Edge, and Endpoint</a:t>
            </a:r>
            <a:endParaRPr b="0" i="0" sz="3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" name="Google Shape;57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5300" y="2714750"/>
            <a:ext cx="1192350" cy="119235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"/>
          <p:cNvSpPr txBox="1"/>
          <p:nvPr/>
        </p:nvSpPr>
        <p:spPr>
          <a:xfrm>
            <a:off x="150900" y="2081525"/>
            <a:ext cx="8842200" cy="554100"/>
          </a:xfrm>
          <a:prstGeom prst="rect">
            <a:avLst/>
          </a:prstGeom>
          <a:noFill/>
          <a:ln cap="flat" cmpd="sng" w="38100">
            <a:solidFill>
              <a:srgbClr val="0077B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nl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</a:t>
            </a:r>
            <a:r>
              <a:rPr b="1" i="0" lang="nl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Lecture </a:t>
            </a:r>
            <a:r>
              <a:rPr b="0" i="0" lang="nl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and </a:t>
            </a:r>
            <a:r>
              <a:rPr b="1" i="0" lang="nl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Demo</a:t>
            </a:r>
            <a:r>
              <a:rPr b="0" i="0" lang="nl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by </a:t>
            </a:r>
            <a:r>
              <a:rPr b="1" i="0" lang="nl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Matthijs Jansen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9" name="Google Shape;59;p1"/>
          <p:cNvPicPr preferRelativeResize="0"/>
          <p:nvPr/>
        </p:nvPicPr>
        <p:blipFill rotWithShape="1">
          <a:blip r:embed="rId5">
            <a:alphaModFix/>
          </a:blip>
          <a:srcRect b="3708" l="0" r="0" t="934"/>
          <a:stretch/>
        </p:blipFill>
        <p:spPr>
          <a:xfrm>
            <a:off x="1541325" y="2714750"/>
            <a:ext cx="576000" cy="576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541327" y="3331100"/>
            <a:ext cx="575999" cy="575999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"/>
          <p:cNvSpPr txBox="1"/>
          <p:nvPr/>
        </p:nvSpPr>
        <p:spPr>
          <a:xfrm>
            <a:off x="2173250" y="2725700"/>
            <a:ext cx="4284900" cy="554100"/>
          </a:xfrm>
          <a:prstGeom prst="rect">
            <a:avLst/>
          </a:prstGeom>
          <a:noFill/>
          <a:ln cap="flat" cmpd="sng" w="38100">
            <a:solidFill>
              <a:srgbClr val="0077B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nl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m.s.jansen@vu.nl 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62;p1"/>
          <p:cNvSpPr txBox="1"/>
          <p:nvPr/>
        </p:nvSpPr>
        <p:spPr>
          <a:xfrm>
            <a:off x="2173250" y="3342050"/>
            <a:ext cx="4284900" cy="554100"/>
          </a:xfrm>
          <a:prstGeom prst="rect">
            <a:avLst/>
          </a:prstGeom>
          <a:noFill/>
          <a:ln cap="flat" cmpd="sng" w="38100">
            <a:solidFill>
              <a:srgbClr val="0077B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nl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http://atlarge.science/mjansen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3" name="Google Shape;63;p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92581" y="4161052"/>
            <a:ext cx="2230144" cy="57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"/>
          <p:cNvPicPr preferRelativeResize="0"/>
          <p:nvPr/>
        </p:nvPicPr>
        <p:blipFill rotWithShape="1">
          <a:blip r:embed="rId8">
            <a:alphaModFix/>
          </a:blip>
          <a:srcRect b="11494" l="11527" r="11572" t="11610"/>
          <a:stretch/>
        </p:blipFill>
        <p:spPr>
          <a:xfrm>
            <a:off x="2421600" y="3996488"/>
            <a:ext cx="900000" cy="9000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"/>
          <p:cNvSpPr txBox="1"/>
          <p:nvPr/>
        </p:nvSpPr>
        <p:spPr>
          <a:xfrm>
            <a:off x="6812500" y="4158500"/>
            <a:ext cx="2097000" cy="576000"/>
          </a:xfrm>
          <a:prstGeom prst="rect">
            <a:avLst/>
          </a:prstGeom>
          <a:noFill/>
          <a:ln cap="flat" cmpd="sng" w="38100">
            <a:solidFill>
              <a:srgbClr val="0077B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360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nl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Continuum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nl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Open-source Code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6" name="Google Shape;66;p1"/>
          <p:cNvPicPr preferRelativeResize="0"/>
          <p:nvPr/>
        </p:nvPicPr>
        <p:blipFill rotWithShape="1">
          <a:blip r:embed="rId9">
            <a:alphaModFix/>
          </a:blip>
          <a:srcRect b="2963" l="3170" r="2728" t="2972"/>
          <a:stretch/>
        </p:blipFill>
        <p:spPr>
          <a:xfrm>
            <a:off x="5822275" y="3996488"/>
            <a:ext cx="900000" cy="90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0"/>
          <p:cNvSpPr txBox="1"/>
          <p:nvPr/>
        </p:nvSpPr>
        <p:spPr>
          <a:xfrm>
            <a:off x="228600" y="228600"/>
            <a:ext cx="7019400" cy="720000"/>
          </a:xfrm>
          <a:prstGeom prst="rect">
            <a:avLst/>
          </a:prstGeom>
          <a:solidFill>
            <a:srgbClr val="0077B3"/>
          </a:solidFill>
          <a:ln>
            <a:noFill/>
          </a:ln>
        </p:spPr>
        <p:txBody>
          <a:bodyPr anchorCtr="0" anchor="ctr" bIns="216000" lIns="251975" spcFirstLastPara="1" rIns="216000" wrap="square" tIns="216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nl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Offloading Choices: Big Impact</a:t>
            </a:r>
            <a:endParaRPr b="0" i="0" sz="2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  <p:pic>
        <p:nvPicPr>
          <p:cNvPr id="197" name="Google Shape;197;p10"/>
          <p:cNvPicPr preferRelativeResize="0"/>
          <p:nvPr/>
        </p:nvPicPr>
        <p:blipFill rotWithShape="1">
          <a:blip r:embed="rId3">
            <a:alphaModFix/>
          </a:blip>
          <a:srcRect b="0" l="0" r="34870" t="0"/>
          <a:stretch/>
        </p:blipFill>
        <p:spPr>
          <a:xfrm>
            <a:off x="7375325" y="367350"/>
            <a:ext cx="1725676" cy="44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04974" y="2555451"/>
            <a:ext cx="2727250" cy="21026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10"/>
          <p:cNvPicPr preferRelativeResize="0"/>
          <p:nvPr/>
        </p:nvPicPr>
        <p:blipFill rotWithShape="1">
          <a:blip r:embed="rId5">
            <a:alphaModFix/>
          </a:blip>
          <a:srcRect b="0" l="54483" r="0" t="0"/>
          <a:stretch/>
        </p:blipFill>
        <p:spPr>
          <a:xfrm>
            <a:off x="304812" y="2397063"/>
            <a:ext cx="1470486" cy="1547213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10"/>
          <p:cNvSpPr txBox="1"/>
          <p:nvPr/>
        </p:nvSpPr>
        <p:spPr>
          <a:xfrm>
            <a:off x="6399050" y="4505750"/>
            <a:ext cx="2563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nl" sz="2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Cloud</a:t>
            </a:r>
            <a:endParaRPr b="0" i="0" sz="28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1" name="Google Shape;201;p10"/>
          <p:cNvSpPr txBox="1"/>
          <p:nvPr/>
        </p:nvSpPr>
        <p:spPr>
          <a:xfrm>
            <a:off x="185525" y="4505750"/>
            <a:ext cx="1998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nl" sz="2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Endpoint</a:t>
            </a:r>
            <a:endParaRPr b="0" i="0" sz="28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2" name="Google Shape;202;p10"/>
          <p:cNvSpPr txBox="1"/>
          <p:nvPr/>
        </p:nvSpPr>
        <p:spPr>
          <a:xfrm>
            <a:off x="3485975" y="4505750"/>
            <a:ext cx="2727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nl" sz="2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Edge</a:t>
            </a:r>
            <a:endParaRPr b="0" i="0" sz="28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03" name="Google Shape;203;p10"/>
          <p:cNvCxnSpPr/>
          <p:nvPr/>
        </p:nvCxnSpPr>
        <p:spPr>
          <a:xfrm rot="10800000">
            <a:off x="2029774" y="3454400"/>
            <a:ext cx="927600" cy="0"/>
          </a:xfrm>
          <a:prstGeom prst="straightConnector1">
            <a:avLst/>
          </a:prstGeom>
          <a:noFill/>
          <a:ln cap="flat" cmpd="sng" w="38100">
            <a:solidFill>
              <a:srgbClr val="424242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204" name="Google Shape;204;p10"/>
          <p:cNvCxnSpPr/>
          <p:nvPr/>
        </p:nvCxnSpPr>
        <p:spPr>
          <a:xfrm rot="10800000">
            <a:off x="5532274" y="3454400"/>
            <a:ext cx="927600" cy="0"/>
          </a:xfrm>
          <a:prstGeom prst="straightConnector1">
            <a:avLst/>
          </a:prstGeom>
          <a:noFill/>
          <a:ln cap="flat" cmpd="sng" w="38100">
            <a:solidFill>
              <a:srgbClr val="424242"/>
            </a:solidFill>
            <a:prstDash val="solid"/>
            <a:round/>
            <a:headEnd len="med" w="med" type="stealth"/>
            <a:tailEnd len="med" w="med" type="stealth"/>
          </a:ln>
        </p:spPr>
      </p:cxnSp>
      <p:sp>
        <p:nvSpPr>
          <p:cNvPr id="205" name="Google Shape;205;p10"/>
          <p:cNvSpPr txBox="1"/>
          <p:nvPr/>
        </p:nvSpPr>
        <p:spPr>
          <a:xfrm>
            <a:off x="1987950" y="1056900"/>
            <a:ext cx="5168100" cy="49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nl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Time to process 2 images in parallel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p10"/>
          <p:cNvSpPr/>
          <p:nvPr/>
        </p:nvSpPr>
        <p:spPr>
          <a:xfrm>
            <a:off x="565125" y="2356250"/>
            <a:ext cx="799800" cy="311400"/>
          </a:xfrm>
          <a:prstGeom prst="uturnArrow">
            <a:avLst>
              <a:gd fmla="val 25000" name="adj1"/>
              <a:gd fmla="val 25000" name="adj2"/>
              <a:gd fmla="val 25000" name="adj3"/>
              <a:gd fmla="val 43750" name="adj4"/>
              <a:gd fmla="val 75000" name="adj5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10"/>
          <p:cNvSpPr txBox="1"/>
          <p:nvPr/>
        </p:nvSpPr>
        <p:spPr>
          <a:xfrm>
            <a:off x="304800" y="1663200"/>
            <a:ext cx="1539000" cy="49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nl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Native: 1s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p10"/>
          <p:cNvSpPr txBox="1"/>
          <p:nvPr/>
        </p:nvSpPr>
        <p:spPr>
          <a:xfrm>
            <a:off x="3399100" y="1663200"/>
            <a:ext cx="1539000" cy="49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nl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Edge: .8s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p10"/>
          <p:cNvSpPr txBox="1"/>
          <p:nvPr/>
        </p:nvSpPr>
        <p:spPr>
          <a:xfrm>
            <a:off x="6845150" y="1663200"/>
            <a:ext cx="1671000" cy="49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nl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Cloud: .3s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10"/>
          <p:cNvSpPr txBox="1"/>
          <p:nvPr/>
        </p:nvSpPr>
        <p:spPr>
          <a:xfrm>
            <a:off x="1724075" y="2433400"/>
            <a:ext cx="1539000" cy="49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nl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WiFi:   .1s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p10"/>
          <p:cNvSpPr txBox="1"/>
          <p:nvPr/>
        </p:nvSpPr>
        <p:spPr>
          <a:xfrm>
            <a:off x="1724075" y="2830025"/>
            <a:ext cx="1725600" cy="49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nl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Wired: .01s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10"/>
          <p:cNvSpPr txBox="1"/>
          <p:nvPr/>
        </p:nvSpPr>
        <p:spPr>
          <a:xfrm>
            <a:off x="4842400" y="2433400"/>
            <a:ext cx="1725600" cy="49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nl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Wired: .01s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10"/>
          <p:cNvSpPr/>
          <p:nvPr/>
        </p:nvSpPr>
        <p:spPr>
          <a:xfrm>
            <a:off x="108625" y="1161575"/>
            <a:ext cx="8626800" cy="3895200"/>
          </a:xfrm>
          <a:prstGeom prst="rect">
            <a:avLst/>
          </a:prstGeom>
          <a:solidFill>
            <a:srgbClr val="D9D9D9"/>
          </a:solidFill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nl" sz="3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How do I find a deployment in the </a:t>
            </a:r>
            <a:endParaRPr b="0" i="0" sz="32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nl" sz="3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Compute Continuum that works </a:t>
            </a:r>
            <a:endParaRPr b="0" i="0" sz="32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nl" sz="3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best for my requirements?</a:t>
            </a:r>
            <a:endParaRPr b="0" i="0" sz="32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1"/>
          <p:cNvSpPr txBox="1"/>
          <p:nvPr/>
        </p:nvSpPr>
        <p:spPr>
          <a:xfrm>
            <a:off x="228600" y="228600"/>
            <a:ext cx="7019400" cy="720000"/>
          </a:xfrm>
          <a:prstGeom prst="rect">
            <a:avLst/>
          </a:prstGeom>
          <a:solidFill>
            <a:srgbClr val="0077B3"/>
          </a:solidFill>
          <a:ln>
            <a:noFill/>
          </a:ln>
        </p:spPr>
        <p:txBody>
          <a:bodyPr anchorCtr="0" anchor="ctr" bIns="216000" lIns="251975" spcFirstLastPara="1" rIns="216000" wrap="square" tIns="216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nl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How Do I Use the Compute Continuum?</a:t>
            </a:r>
            <a:endParaRPr b="0" i="0" sz="2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  <p:pic>
        <p:nvPicPr>
          <p:cNvPr id="220" name="Google Shape;220;p11"/>
          <p:cNvPicPr preferRelativeResize="0"/>
          <p:nvPr/>
        </p:nvPicPr>
        <p:blipFill rotWithShape="1">
          <a:blip r:embed="rId3">
            <a:alphaModFix/>
          </a:blip>
          <a:srcRect b="0" l="0" r="34870" t="0"/>
          <a:stretch/>
        </p:blipFill>
        <p:spPr>
          <a:xfrm>
            <a:off x="7375325" y="367350"/>
            <a:ext cx="1725676" cy="44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11"/>
          <p:cNvPicPr preferRelativeResize="0"/>
          <p:nvPr/>
        </p:nvPicPr>
        <p:blipFill rotWithShape="1">
          <a:blip r:embed="rId4">
            <a:alphaModFix/>
          </a:blip>
          <a:srcRect b="0" l="0" r="25577" t="0"/>
          <a:stretch/>
        </p:blipFill>
        <p:spPr>
          <a:xfrm>
            <a:off x="228600" y="1002175"/>
            <a:ext cx="2650527" cy="20034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2" name="Google Shape;222;p11"/>
          <p:cNvGrpSpPr/>
          <p:nvPr/>
        </p:nvGrpSpPr>
        <p:grpSpPr>
          <a:xfrm>
            <a:off x="2879124" y="3106408"/>
            <a:ext cx="5634998" cy="1962779"/>
            <a:chOff x="2879115" y="3121150"/>
            <a:chExt cx="5708061" cy="2020151"/>
          </a:xfrm>
        </p:grpSpPr>
        <p:pic>
          <p:nvPicPr>
            <p:cNvPr id="223" name="Google Shape;223;p11"/>
            <p:cNvPicPr preferRelativeResize="0"/>
            <p:nvPr/>
          </p:nvPicPr>
          <p:blipFill rotWithShape="1">
            <a:blip r:embed="rId5">
              <a:alphaModFix/>
            </a:blip>
            <a:srcRect b="16141" l="13893" r="13886" t="8391"/>
            <a:stretch/>
          </p:blipFill>
          <p:spPr>
            <a:xfrm>
              <a:off x="2879115" y="3121150"/>
              <a:ext cx="1933160" cy="2020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4" name="Google Shape;224;p11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5966991" y="3121150"/>
              <a:ext cx="2620185" cy="2020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5" name="Google Shape;225;p11"/>
            <p:cNvPicPr preferRelativeResize="0"/>
            <p:nvPr/>
          </p:nvPicPr>
          <p:blipFill rotWithShape="1">
            <a:blip r:embed="rId7">
              <a:alphaModFix/>
            </a:blip>
            <a:srcRect b="0" l="52444" r="9737" t="0"/>
            <a:stretch/>
          </p:blipFill>
          <p:spPr>
            <a:xfrm>
              <a:off x="4812282" y="3121150"/>
              <a:ext cx="1145393" cy="20201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26" name="Google Shape;226;p11"/>
          <p:cNvGrpSpPr/>
          <p:nvPr/>
        </p:nvGrpSpPr>
        <p:grpSpPr>
          <a:xfrm>
            <a:off x="5719150" y="1061723"/>
            <a:ext cx="3281902" cy="1717553"/>
            <a:chOff x="5719150" y="1061723"/>
            <a:chExt cx="3281902" cy="1717553"/>
          </a:xfrm>
        </p:grpSpPr>
        <p:pic>
          <p:nvPicPr>
            <p:cNvPr id="227" name="Google Shape;227;p11"/>
            <p:cNvPicPr preferRelativeResize="0"/>
            <p:nvPr/>
          </p:nvPicPr>
          <p:blipFill rotWithShape="1">
            <a:blip r:embed="rId8">
              <a:alphaModFix/>
            </a:blip>
            <a:srcRect b="0" l="55709" r="0" t="0"/>
            <a:stretch/>
          </p:blipFill>
          <p:spPr>
            <a:xfrm>
              <a:off x="7412619" y="1061725"/>
              <a:ext cx="1588433" cy="17175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8" name="Google Shape;228;p11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5719150" y="1061723"/>
              <a:ext cx="1717551" cy="171755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29" name="Google Shape;229;p11"/>
          <p:cNvSpPr txBox="1"/>
          <p:nvPr/>
        </p:nvSpPr>
        <p:spPr>
          <a:xfrm>
            <a:off x="228600" y="3106400"/>
            <a:ext cx="26505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nl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Service provider</a:t>
            </a:r>
            <a:endParaRPr b="1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nl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How to offer services across all devices? 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11"/>
          <p:cNvSpPr txBox="1"/>
          <p:nvPr/>
        </p:nvSpPr>
        <p:spPr>
          <a:xfrm>
            <a:off x="2879125" y="1002175"/>
            <a:ext cx="2840100" cy="200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nl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Software dev.</a:t>
            </a:r>
            <a:endParaRPr b="1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nl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How to test software across devices?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11"/>
          <p:cNvSpPr/>
          <p:nvPr/>
        </p:nvSpPr>
        <p:spPr>
          <a:xfrm>
            <a:off x="5719150" y="1061725"/>
            <a:ext cx="3301200" cy="17460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2" name="Google Shape;232;p11"/>
          <p:cNvSpPr/>
          <p:nvPr/>
        </p:nvSpPr>
        <p:spPr>
          <a:xfrm>
            <a:off x="2879125" y="3116575"/>
            <a:ext cx="5708100" cy="19629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3" name="Google Shape;233;p11"/>
          <p:cNvSpPr/>
          <p:nvPr/>
        </p:nvSpPr>
        <p:spPr>
          <a:xfrm>
            <a:off x="228600" y="1004725"/>
            <a:ext cx="2650500" cy="1998300"/>
          </a:xfrm>
          <a:prstGeom prst="rect">
            <a:avLst/>
          </a:prstGeom>
          <a:noFill/>
          <a:ln cap="flat" cmpd="sng" w="38100">
            <a:solidFill>
              <a:srgbClr val="0077B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2"/>
          <p:cNvSpPr txBox="1"/>
          <p:nvPr/>
        </p:nvSpPr>
        <p:spPr>
          <a:xfrm>
            <a:off x="228600" y="228600"/>
            <a:ext cx="7019400" cy="720000"/>
          </a:xfrm>
          <a:prstGeom prst="rect">
            <a:avLst/>
          </a:prstGeom>
          <a:solidFill>
            <a:srgbClr val="0077B3"/>
          </a:solidFill>
          <a:ln>
            <a:noFill/>
          </a:ln>
        </p:spPr>
        <p:txBody>
          <a:bodyPr anchorCtr="0" anchor="ctr" bIns="216000" lIns="251975" spcFirstLastPara="1" rIns="216000" wrap="square" tIns="216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nl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Challenges in the Compute Continuum</a:t>
            </a:r>
            <a:endParaRPr b="0" i="0" sz="2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  <p:pic>
        <p:nvPicPr>
          <p:cNvPr id="240" name="Google Shape;240;p12"/>
          <p:cNvPicPr preferRelativeResize="0"/>
          <p:nvPr/>
        </p:nvPicPr>
        <p:blipFill rotWithShape="1">
          <a:blip r:embed="rId3">
            <a:alphaModFix/>
          </a:blip>
          <a:srcRect b="0" l="0" r="34870" t="0"/>
          <a:stretch/>
        </p:blipFill>
        <p:spPr>
          <a:xfrm>
            <a:off x="7375325" y="367350"/>
            <a:ext cx="1725676" cy="44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12"/>
          <p:cNvPicPr preferRelativeResize="0"/>
          <p:nvPr/>
        </p:nvPicPr>
        <p:blipFill rotWithShape="1">
          <a:blip r:embed="rId4">
            <a:alphaModFix/>
          </a:blip>
          <a:srcRect b="0" l="0" r="25577" t="0"/>
          <a:stretch/>
        </p:blipFill>
        <p:spPr>
          <a:xfrm>
            <a:off x="228600" y="1002175"/>
            <a:ext cx="2650527" cy="200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927475" y="3106408"/>
            <a:ext cx="2586645" cy="19627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12"/>
          <p:cNvPicPr preferRelativeResize="0"/>
          <p:nvPr/>
        </p:nvPicPr>
        <p:blipFill rotWithShape="1">
          <a:blip r:embed="rId6">
            <a:alphaModFix/>
          </a:blip>
          <a:srcRect b="0" l="52444" r="9737" t="0"/>
          <a:stretch/>
        </p:blipFill>
        <p:spPr>
          <a:xfrm>
            <a:off x="4787547" y="3106408"/>
            <a:ext cx="1130733" cy="19627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12"/>
          <p:cNvPicPr preferRelativeResize="0"/>
          <p:nvPr/>
        </p:nvPicPr>
        <p:blipFill rotWithShape="1">
          <a:blip r:embed="rId7">
            <a:alphaModFix/>
          </a:blip>
          <a:srcRect b="0" l="55709" r="0" t="0"/>
          <a:stretch/>
        </p:blipFill>
        <p:spPr>
          <a:xfrm>
            <a:off x="7412619" y="1061725"/>
            <a:ext cx="1588433" cy="1717551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12"/>
          <p:cNvSpPr txBox="1"/>
          <p:nvPr/>
        </p:nvSpPr>
        <p:spPr>
          <a:xfrm>
            <a:off x="-57500" y="3098875"/>
            <a:ext cx="4918500" cy="199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nl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Q2: What software to deploy?</a:t>
            </a:r>
            <a:endParaRPr b="1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nl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Layers have different requirements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nl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→Tensorflow vs Tensorflow Lite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nl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→Kubernetes vs KubeEdge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nl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b="1" i="0" lang="nl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→Takes a lot of time!</a:t>
            </a:r>
            <a:endParaRPr b="1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12"/>
          <p:cNvSpPr txBox="1"/>
          <p:nvPr/>
        </p:nvSpPr>
        <p:spPr>
          <a:xfrm>
            <a:off x="2993675" y="1002175"/>
            <a:ext cx="4254300" cy="200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nl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Q1: Where to deploy?</a:t>
            </a:r>
            <a:endParaRPr b="1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nl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Need access to infrastructure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nl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→X86 vs ARM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nl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→Wired vs Wireless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nl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→Expensive!</a:t>
            </a:r>
            <a:endParaRPr b="1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12"/>
          <p:cNvSpPr/>
          <p:nvPr/>
        </p:nvSpPr>
        <p:spPr>
          <a:xfrm>
            <a:off x="7375325" y="1061725"/>
            <a:ext cx="1644900" cy="17460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8" name="Google Shape;248;p12"/>
          <p:cNvSpPr/>
          <p:nvPr/>
        </p:nvSpPr>
        <p:spPr>
          <a:xfrm>
            <a:off x="4787550" y="3116575"/>
            <a:ext cx="3799800" cy="19629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9" name="Google Shape;249;p12"/>
          <p:cNvSpPr/>
          <p:nvPr/>
        </p:nvSpPr>
        <p:spPr>
          <a:xfrm>
            <a:off x="228600" y="1004725"/>
            <a:ext cx="2650500" cy="1998300"/>
          </a:xfrm>
          <a:prstGeom prst="rect">
            <a:avLst/>
          </a:prstGeom>
          <a:noFill/>
          <a:ln cap="flat" cmpd="sng" w="38100">
            <a:solidFill>
              <a:srgbClr val="0077B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Google Shape;254;p13"/>
          <p:cNvPicPr preferRelativeResize="0"/>
          <p:nvPr/>
        </p:nvPicPr>
        <p:blipFill rotWithShape="1">
          <a:blip r:embed="rId3">
            <a:alphaModFix/>
          </a:blip>
          <a:srcRect b="0" l="52444" r="9737" t="0"/>
          <a:stretch/>
        </p:blipFill>
        <p:spPr>
          <a:xfrm>
            <a:off x="4787547" y="3106408"/>
            <a:ext cx="1130733" cy="1962778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13"/>
          <p:cNvSpPr txBox="1"/>
          <p:nvPr/>
        </p:nvSpPr>
        <p:spPr>
          <a:xfrm>
            <a:off x="228600" y="228600"/>
            <a:ext cx="7019400" cy="720000"/>
          </a:xfrm>
          <a:prstGeom prst="rect">
            <a:avLst/>
          </a:prstGeom>
          <a:solidFill>
            <a:srgbClr val="0077B3"/>
          </a:solidFill>
          <a:ln>
            <a:noFill/>
          </a:ln>
        </p:spPr>
        <p:txBody>
          <a:bodyPr anchorCtr="0" anchor="ctr" bIns="216000" lIns="251975" spcFirstLastPara="1" rIns="216000" wrap="square" tIns="216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nl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Challenges in the Compute Continuum</a:t>
            </a:r>
            <a:endParaRPr b="0" i="0" sz="2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  <p:pic>
        <p:nvPicPr>
          <p:cNvPr id="257" name="Google Shape;257;p13"/>
          <p:cNvPicPr preferRelativeResize="0"/>
          <p:nvPr/>
        </p:nvPicPr>
        <p:blipFill rotWithShape="1">
          <a:blip r:embed="rId4">
            <a:alphaModFix/>
          </a:blip>
          <a:srcRect b="0" l="0" r="34870" t="0"/>
          <a:stretch/>
        </p:blipFill>
        <p:spPr>
          <a:xfrm>
            <a:off x="7375325" y="367350"/>
            <a:ext cx="1725676" cy="44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13"/>
          <p:cNvPicPr preferRelativeResize="0"/>
          <p:nvPr/>
        </p:nvPicPr>
        <p:blipFill rotWithShape="1">
          <a:blip r:embed="rId5">
            <a:alphaModFix/>
          </a:blip>
          <a:srcRect b="0" l="0" r="25577" t="0"/>
          <a:stretch/>
        </p:blipFill>
        <p:spPr>
          <a:xfrm>
            <a:off x="228600" y="1002175"/>
            <a:ext cx="2650527" cy="200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13"/>
          <p:cNvPicPr preferRelativeResize="0"/>
          <p:nvPr/>
        </p:nvPicPr>
        <p:blipFill rotWithShape="1">
          <a:blip r:embed="rId6">
            <a:alphaModFix/>
          </a:blip>
          <a:srcRect b="0" l="55709" r="0" t="0"/>
          <a:stretch/>
        </p:blipFill>
        <p:spPr>
          <a:xfrm>
            <a:off x="7412619" y="1061725"/>
            <a:ext cx="1588433" cy="1717551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13"/>
          <p:cNvSpPr txBox="1"/>
          <p:nvPr/>
        </p:nvSpPr>
        <p:spPr>
          <a:xfrm>
            <a:off x="-57500" y="3098875"/>
            <a:ext cx="4918500" cy="199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nl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Q2: What software to deploy?</a:t>
            </a:r>
            <a:endParaRPr b="1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nl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Layers have different requirements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nl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→Tensorflow vs Tensorflow Lite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nl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→Kubernetes vs KubeEdge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nl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b="1" i="0" lang="nl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→Takes a lot of time!</a:t>
            </a:r>
            <a:endParaRPr b="1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p13"/>
          <p:cNvSpPr txBox="1"/>
          <p:nvPr/>
        </p:nvSpPr>
        <p:spPr>
          <a:xfrm>
            <a:off x="2993675" y="1002175"/>
            <a:ext cx="4254300" cy="200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nl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Q1: Where to deploy?</a:t>
            </a:r>
            <a:endParaRPr b="1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nl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Need access to infrastructure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nl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→X86 vs ARM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nl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→Wired vs Wireless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nl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→Expensive!</a:t>
            </a:r>
            <a:endParaRPr b="1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" name="Google Shape;262;p13"/>
          <p:cNvSpPr/>
          <p:nvPr/>
        </p:nvSpPr>
        <p:spPr>
          <a:xfrm>
            <a:off x="7375325" y="1061725"/>
            <a:ext cx="1644900" cy="17460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3" name="Google Shape;263;p13"/>
          <p:cNvSpPr/>
          <p:nvPr/>
        </p:nvSpPr>
        <p:spPr>
          <a:xfrm>
            <a:off x="228600" y="1004725"/>
            <a:ext cx="2650500" cy="1998300"/>
          </a:xfrm>
          <a:prstGeom prst="rect">
            <a:avLst/>
          </a:prstGeom>
          <a:noFill/>
          <a:ln cap="flat" cmpd="sng" w="38100">
            <a:solidFill>
              <a:srgbClr val="0077B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4" name="Google Shape;264;p13"/>
          <p:cNvSpPr/>
          <p:nvPr/>
        </p:nvSpPr>
        <p:spPr>
          <a:xfrm>
            <a:off x="4787550" y="3116575"/>
            <a:ext cx="1130700" cy="19629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5" name="Google Shape;265;p13"/>
          <p:cNvSpPr txBox="1"/>
          <p:nvPr/>
        </p:nvSpPr>
        <p:spPr>
          <a:xfrm>
            <a:off x="5918275" y="3112513"/>
            <a:ext cx="30000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nl" sz="2400" u="sng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Conclusion:</a:t>
            </a:r>
            <a:endParaRPr b="1" i="0" sz="2400" u="sng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nl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Problems are difficult to solve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nl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→What do we do?</a:t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77B3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14"/>
          <p:cNvSpPr txBox="1"/>
          <p:nvPr>
            <p:ph type="title"/>
          </p:nvPr>
        </p:nvSpPr>
        <p:spPr>
          <a:xfrm>
            <a:off x="460950" y="982725"/>
            <a:ext cx="8222100" cy="3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nl" sz="5000">
                <a:solidFill>
                  <a:schemeClr val="lt1"/>
                </a:solidFill>
              </a:rPr>
              <a:t>Continuum</a:t>
            </a:r>
            <a:endParaRPr sz="5000">
              <a:solidFill>
                <a:schemeClr val="lt1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nl" sz="2900">
                <a:solidFill>
                  <a:schemeClr val="lt1"/>
                </a:solidFill>
              </a:rPr>
              <a:t>Automated infrastructure and software exploration for the compute continuum</a:t>
            </a:r>
            <a:endParaRPr sz="2900">
              <a:solidFill>
                <a:schemeClr val="lt1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 sz="2900">
              <a:solidFill>
                <a:schemeClr val="lt1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nl" sz="2800">
                <a:solidFill>
                  <a:schemeClr val="lt1"/>
                </a:solidFill>
              </a:rPr>
              <a:t>https://github.com/atlarge-research/continuum</a:t>
            </a:r>
            <a:endParaRPr sz="2800">
              <a:solidFill>
                <a:schemeClr val="lt1"/>
              </a:solidFill>
            </a:endParaRPr>
          </a:p>
        </p:txBody>
      </p:sp>
      <p:sp>
        <p:nvSpPr>
          <p:cNvPr id="271" name="Google Shape;271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15"/>
          <p:cNvSpPr txBox="1"/>
          <p:nvPr/>
        </p:nvSpPr>
        <p:spPr>
          <a:xfrm>
            <a:off x="228600" y="228600"/>
            <a:ext cx="7019400" cy="720000"/>
          </a:xfrm>
          <a:prstGeom prst="rect">
            <a:avLst/>
          </a:prstGeom>
          <a:solidFill>
            <a:srgbClr val="0077B3"/>
          </a:solidFill>
          <a:ln>
            <a:noFill/>
          </a:ln>
        </p:spPr>
        <p:txBody>
          <a:bodyPr anchorCtr="0" anchor="ctr" bIns="216000" lIns="251975" spcFirstLastPara="1" rIns="216000" wrap="square" tIns="216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nl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Reference Architecture</a:t>
            </a:r>
            <a:endParaRPr b="0" i="0" sz="2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  <p:pic>
        <p:nvPicPr>
          <p:cNvPr id="278" name="Google Shape;278;p15"/>
          <p:cNvPicPr preferRelativeResize="0"/>
          <p:nvPr/>
        </p:nvPicPr>
        <p:blipFill rotWithShape="1">
          <a:blip r:embed="rId3">
            <a:alphaModFix/>
          </a:blip>
          <a:srcRect b="0" l="0" r="34870" t="0"/>
          <a:stretch/>
        </p:blipFill>
        <p:spPr>
          <a:xfrm>
            <a:off x="7375325" y="367350"/>
            <a:ext cx="1725676" cy="44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15"/>
          <p:cNvPicPr preferRelativeResize="0"/>
          <p:nvPr/>
        </p:nvPicPr>
        <p:blipFill rotWithShape="1">
          <a:blip r:embed="rId4">
            <a:alphaModFix/>
          </a:blip>
          <a:srcRect b="25015" l="0" r="0" t="0"/>
          <a:stretch/>
        </p:blipFill>
        <p:spPr>
          <a:xfrm>
            <a:off x="2894275" y="1174413"/>
            <a:ext cx="6206725" cy="3156648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15"/>
          <p:cNvSpPr txBox="1"/>
          <p:nvPr/>
        </p:nvSpPr>
        <p:spPr>
          <a:xfrm>
            <a:off x="1355000" y="4692325"/>
            <a:ext cx="7342800" cy="400200"/>
          </a:xfrm>
          <a:prstGeom prst="rect">
            <a:avLst/>
          </a:prstGeom>
          <a:noFill/>
          <a:ln cap="flat" cmpd="sng" w="38100">
            <a:solidFill>
              <a:srgbClr val="0077B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nl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The SPEC-RG Reference Architecture for the Compute Continuum, Jansen et al, CCGRID’23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1" name="Google Shape;281;p15"/>
          <p:cNvSpPr txBox="1"/>
          <p:nvPr/>
        </p:nvSpPr>
        <p:spPr>
          <a:xfrm>
            <a:off x="-23825" y="1174450"/>
            <a:ext cx="3036300" cy="330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nl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Compute Continuum Abstraction layers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nl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Changing any layer impacts offloading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16"/>
          <p:cNvSpPr txBox="1"/>
          <p:nvPr/>
        </p:nvSpPr>
        <p:spPr>
          <a:xfrm>
            <a:off x="228600" y="228600"/>
            <a:ext cx="7019400" cy="720000"/>
          </a:xfrm>
          <a:prstGeom prst="rect">
            <a:avLst/>
          </a:prstGeom>
          <a:solidFill>
            <a:srgbClr val="0077B3"/>
          </a:solidFill>
          <a:ln>
            <a:noFill/>
          </a:ln>
        </p:spPr>
        <p:txBody>
          <a:bodyPr anchorCtr="0" anchor="ctr" bIns="216000" lIns="251975" spcFirstLastPara="1" rIns="216000" wrap="square" tIns="216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nl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Reference Architecture Pillars</a:t>
            </a:r>
            <a:endParaRPr b="0" i="0" sz="2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" name="Google Shape;287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  <p:pic>
        <p:nvPicPr>
          <p:cNvPr id="288" name="Google Shape;288;p16"/>
          <p:cNvPicPr preferRelativeResize="0"/>
          <p:nvPr/>
        </p:nvPicPr>
        <p:blipFill rotWithShape="1">
          <a:blip r:embed="rId3">
            <a:alphaModFix/>
          </a:blip>
          <a:srcRect b="0" l="0" r="34870" t="0"/>
          <a:stretch/>
        </p:blipFill>
        <p:spPr>
          <a:xfrm>
            <a:off x="7375325" y="367350"/>
            <a:ext cx="1725676" cy="44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16"/>
          <p:cNvPicPr preferRelativeResize="0"/>
          <p:nvPr/>
        </p:nvPicPr>
        <p:blipFill rotWithShape="1">
          <a:blip r:embed="rId4">
            <a:alphaModFix/>
          </a:blip>
          <a:srcRect b="25015" l="0" r="0" t="0"/>
          <a:stretch/>
        </p:blipFill>
        <p:spPr>
          <a:xfrm>
            <a:off x="2287700" y="1095200"/>
            <a:ext cx="6784548" cy="3450526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16"/>
          <p:cNvSpPr/>
          <p:nvPr/>
        </p:nvSpPr>
        <p:spPr>
          <a:xfrm>
            <a:off x="2033550" y="3821425"/>
            <a:ext cx="6891300" cy="602700"/>
          </a:xfrm>
          <a:prstGeom prst="rect">
            <a:avLst/>
          </a:prstGeom>
          <a:noFill/>
          <a:ln cap="flat" cmpd="sng" w="114300">
            <a:solidFill>
              <a:srgbClr val="DB443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p16"/>
          <p:cNvSpPr/>
          <p:nvPr/>
        </p:nvSpPr>
        <p:spPr>
          <a:xfrm>
            <a:off x="2033550" y="2724150"/>
            <a:ext cx="6891300" cy="1097400"/>
          </a:xfrm>
          <a:prstGeom prst="rect">
            <a:avLst/>
          </a:prstGeom>
          <a:noFill/>
          <a:ln cap="flat" cmpd="sng" w="114300">
            <a:solidFill>
              <a:srgbClr val="DB443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16"/>
          <p:cNvSpPr/>
          <p:nvPr/>
        </p:nvSpPr>
        <p:spPr>
          <a:xfrm>
            <a:off x="2033550" y="1588575"/>
            <a:ext cx="6891300" cy="1097400"/>
          </a:xfrm>
          <a:prstGeom prst="rect">
            <a:avLst/>
          </a:prstGeom>
          <a:noFill/>
          <a:ln cap="flat" cmpd="sng" w="114300">
            <a:solidFill>
              <a:srgbClr val="DB443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" name="Google Shape;293;p16"/>
          <p:cNvSpPr txBox="1"/>
          <p:nvPr/>
        </p:nvSpPr>
        <p:spPr>
          <a:xfrm>
            <a:off x="76200" y="1283775"/>
            <a:ext cx="5485800" cy="32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nl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Workload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nl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Software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t/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nl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Infrastructure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17"/>
          <p:cNvSpPr txBox="1"/>
          <p:nvPr/>
        </p:nvSpPr>
        <p:spPr>
          <a:xfrm>
            <a:off x="76200" y="1283775"/>
            <a:ext cx="5485800" cy="32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nl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Workload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nl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#Tenants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nl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Software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t/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nl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Infrastructure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" name="Google Shape;299;p17"/>
          <p:cNvSpPr txBox="1"/>
          <p:nvPr/>
        </p:nvSpPr>
        <p:spPr>
          <a:xfrm>
            <a:off x="228600" y="228600"/>
            <a:ext cx="7019400" cy="720000"/>
          </a:xfrm>
          <a:prstGeom prst="rect">
            <a:avLst/>
          </a:prstGeom>
          <a:solidFill>
            <a:srgbClr val="0077B3"/>
          </a:solidFill>
          <a:ln>
            <a:noFill/>
          </a:ln>
        </p:spPr>
        <p:txBody>
          <a:bodyPr anchorCtr="0" anchor="ctr" bIns="216000" lIns="251975" spcFirstLastPara="1" rIns="216000" wrap="square" tIns="216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nl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Reference Architecture Pillars</a:t>
            </a:r>
            <a:endParaRPr b="0" i="0" sz="2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  <p:pic>
        <p:nvPicPr>
          <p:cNvPr id="301" name="Google Shape;301;p17"/>
          <p:cNvPicPr preferRelativeResize="0"/>
          <p:nvPr/>
        </p:nvPicPr>
        <p:blipFill rotWithShape="1">
          <a:blip r:embed="rId3">
            <a:alphaModFix/>
          </a:blip>
          <a:srcRect b="0" l="0" r="34870" t="0"/>
          <a:stretch/>
        </p:blipFill>
        <p:spPr>
          <a:xfrm>
            <a:off x="7375325" y="367350"/>
            <a:ext cx="1725676" cy="44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17"/>
          <p:cNvPicPr preferRelativeResize="0"/>
          <p:nvPr/>
        </p:nvPicPr>
        <p:blipFill rotWithShape="1">
          <a:blip r:embed="rId4">
            <a:alphaModFix/>
          </a:blip>
          <a:srcRect b="25015" l="0" r="0" t="0"/>
          <a:stretch/>
        </p:blipFill>
        <p:spPr>
          <a:xfrm>
            <a:off x="2287700" y="1095200"/>
            <a:ext cx="6784548" cy="3450526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17"/>
          <p:cNvSpPr/>
          <p:nvPr/>
        </p:nvSpPr>
        <p:spPr>
          <a:xfrm>
            <a:off x="2033550" y="3821425"/>
            <a:ext cx="6891300" cy="602700"/>
          </a:xfrm>
          <a:prstGeom prst="rect">
            <a:avLst/>
          </a:prstGeom>
          <a:noFill/>
          <a:ln cap="flat" cmpd="sng" w="114300">
            <a:solidFill>
              <a:srgbClr val="DB443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p17"/>
          <p:cNvSpPr/>
          <p:nvPr/>
        </p:nvSpPr>
        <p:spPr>
          <a:xfrm>
            <a:off x="2033550" y="2724150"/>
            <a:ext cx="6891300" cy="1097400"/>
          </a:xfrm>
          <a:prstGeom prst="rect">
            <a:avLst/>
          </a:prstGeom>
          <a:noFill/>
          <a:ln cap="flat" cmpd="sng" w="114300">
            <a:solidFill>
              <a:srgbClr val="DB443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" name="Google Shape;305;p17"/>
          <p:cNvSpPr/>
          <p:nvPr/>
        </p:nvSpPr>
        <p:spPr>
          <a:xfrm>
            <a:off x="2033550" y="1588575"/>
            <a:ext cx="6891300" cy="1097400"/>
          </a:xfrm>
          <a:prstGeom prst="rect">
            <a:avLst/>
          </a:prstGeom>
          <a:noFill/>
          <a:ln cap="flat" cmpd="sng" w="114300">
            <a:solidFill>
              <a:srgbClr val="DB443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" name="Google Shape;306;p17"/>
          <p:cNvCxnSpPr/>
          <p:nvPr/>
        </p:nvCxnSpPr>
        <p:spPr>
          <a:xfrm rot="10800000">
            <a:off x="1460775" y="2911750"/>
            <a:ext cx="1073100" cy="31440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med" w="med" type="stealth"/>
            <a:tailEnd len="sm" w="sm" type="none"/>
          </a:ln>
        </p:spPr>
      </p:cxnSp>
      <p:cxnSp>
        <p:nvCxnSpPr>
          <p:cNvPr id="307" name="Google Shape;307;p17"/>
          <p:cNvCxnSpPr/>
          <p:nvPr/>
        </p:nvCxnSpPr>
        <p:spPr>
          <a:xfrm rot="10800000">
            <a:off x="1460775" y="2665875"/>
            <a:ext cx="3495300" cy="45480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med" w="med" type="stealth"/>
            <a:tailEnd len="sm" w="sm" type="none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18"/>
          <p:cNvSpPr txBox="1"/>
          <p:nvPr/>
        </p:nvSpPr>
        <p:spPr>
          <a:xfrm>
            <a:off x="76200" y="1283775"/>
            <a:ext cx="5485800" cy="32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nl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Workload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nl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#Tenants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nl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Software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t/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nl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Infrastructure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" name="Google Shape;313;p18"/>
          <p:cNvSpPr txBox="1"/>
          <p:nvPr/>
        </p:nvSpPr>
        <p:spPr>
          <a:xfrm>
            <a:off x="228600" y="228600"/>
            <a:ext cx="7019400" cy="720000"/>
          </a:xfrm>
          <a:prstGeom prst="rect">
            <a:avLst/>
          </a:prstGeom>
          <a:solidFill>
            <a:srgbClr val="0077B3"/>
          </a:solidFill>
          <a:ln>
            <a:noFill/>
          </a:ln>
        </p:spPr>
        <p:txBody>
          <a:bodyPr anchorCtr="0" anchor="ctr" bIns="216000" lIns="251975" spcFirstLastPara="1" rIns="216000" wrap="square" tIns="216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nl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Reference Architecture Pillars</a:t>
            </a:r>
            <a:endParaRPr b="0" i="0" sz="2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" name="Google Shape;314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  <p:pic>
        <p:nvPicPr>
          <p:cNvPr id="315" name="Google Shape;315;p18"/>
          <p:cNvPicPr preferRelativeResize="0"/>
          <p:nvPr/>
        </p:nvPicPr>
        <p:blipFill rotWithShape="1">
          <a:blip r:embed="rId3">
            <a:alphaModFix/>
          </a:blip>
          <a:srcRect b="0" l="0" r="34870" t="0"/>
          <a:stretch/>
        </p:blipFill>
        <p:spPr>
          <a:xfrm>
            <a:off x="7375325" y="367350"/>
            <a:ext cx="1725676" cy="442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6" name="Google Shape;316;p18"/>
          <p:cNvCxnSpPr/>
          <p:nvPr/>
        </p:nvCxnSpPr>
        <p:spPr>
          <a:xfrm rot="10800000">
            <a:off x="1460775" y="2911750"/>
            <a:ext cx="1073100" cy="31440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med" w="med" type="stealth"/>
            <a:tailEnd len="sm" w="sm" type="none"/>
          </a:ln>
        </p:spPr>
      </p:cxnSp>
      <p:cxnSp>
        <p:nvCxnSpPr>
          <p:cNvPr id="317" name="Google Shape;317;p18"/>
          <p:cNvCxnSpPr/>
          <p:nvPr/>
        </p:nvCxnSpPr>
        <p:spPr>
          <a:xfrm rot="10800000">
            <a:off x="1460775" y="2665875"/>
            <a:ext cx="3495300" cy="45480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med" w="med" type="stealth"/>
            <a:tailEnd len="sm" w="sm" type="none"/>
          </a:ln>
        </p:spPr>
      </p:cxnSp>
      <p:sp>
        <p:nvSpPr>
          <p:cNvPr id="318" name="Google Shape;318;p18"/>
          <p:cNvSpPr/>
          <p:nvPr/>
        </p:nvSpPr>
        <p:spPr>
          <a:xfrm>
            <a:off x="108625" y="1161575"/>
            <a:ext cx="8626800" cy="3895200"/>
          </a:xfrm>
          <a:prstGeom prst="rect">
            <a:avLst/>
          </a:prstGeom>
          <a:solidFill>
            <a:srgbClr val="D9D9D9"/>
          </a:solidFill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nl" sz="3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Goal</a:t>
            </a:r>
            <a:endParaRPr b="0" i="0" sz="32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nl" sz="3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Build a </a:t>
            </a:r>
            <a:r>
              <a:rPr b="0" i="0" lang="nl" sz="3200" u="sng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deployment framework</a:t>
            </a:r>
            <a:r>
              <a:rPr b="0" i="0" lang="nl" sz="3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b="0" i="0" sz="32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nl" sz="3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where users can change any layer</a:t>
            </a:r>
            <a:endParaRPr b="0" i="0" sz="32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" name="Google Shape;323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36825" y="972825"/>
            <a:ext cx="4097200" cy="4170676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19"/>
          <p:cNvSpPr txBox="1"/>
          <p:nvPr/>
        </p:nvSpPr>
        <p:spPr>
          <a:xfrm>
            <a:off x="228600" y="228600"/>
            <a:ext cx="7019400" cy="720000"/>
          </a:xfrm>
          <a:prstGeom prst="rect">
            <a:avLst/>
          </a:prstGeom>
          <a:solidFill>
            <a:srgbClr val="0077B3"/>
          </a:solidFill>
          <a:ln>
            <a:noFill/>
          </a:ln>
        </p:spPr>
        <p:txBody>
          <a:bodyPr anchorCtr="0" anchor="ctr" bIns="216000" lIns="251975" spcFirstLastPara="1" rIns="216000" wrap="square" tIns="216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nl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The Continuum Framework</a:t>
            </a:r>
            <a:endParaRPr b="0" i="0" sz="2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" name="Google Shape;325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  <p:pic>
        <p:nvPicPr>
          <p:cNvPr id="326" name="Google Shape;326;p19"/>
          <p:cNvPicPr preferRelativeResize="0"/>
          <p:nvPr/>
        </p:nvPicPr>
        <p:blipFill rotWithShape="1">
          <a:blip r:embed="rId4">
            <a:alphaModFix/>
          </a:blip>
          <a:srcRect b="0" l="0" r="34870" t="0"/>
          <a:stretch/>
        </p:blipFill>
        <p:spPr>
          <a:xfrm>
            <a:off x="7375325" y="367350"/>
            <a:ext cx="1725676" cy="442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19"/>
          <p:cNvSpPr txBox="1"/>
          <p:nvPr/>
        </p:nvSpPr>
        <p:spPr>
          <a:xfrm>
            <a:off x="195075" y="2040863"/>
            <a:ext cx="4508100" cy="203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nl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Execution phases: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AutoNum type="arabicPeriod"/>
            </a:pPr>
            <a:r>
              <a:rPr b="0" i="0" lang="nl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Provision </a:t>
            </a:r>
            <a:r>
              <a:rPr b="1" i="0" lang="nl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infrastructure</a:t>
            </a:r>
            <a:endParaRPr b="1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AutoNum type="arabicPeriod"/>
            </a:pPr>
            <a:r>
              <a:rPr b="0" i="0" lang="nl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Install </a:t>
            </a:r>
            <a:r>
              <a:rPr b="1" i="0" lang="nl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software</a:t>
            </a:r>
            <a:endParaRPr b="1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AutoNum type="arabicPeriod"/>
            </a:pPr>
            <a:r>
              <a:rPr b="0" i="0" lang="nl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Benchmark </a:t>
            </a:r>
            <a:r>
              <a:rPr b="1" i="0" lang="nl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applications</a:t>
            </a:r>
            <a:endParaRPr b="1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"/>
          <p:cNvSpPr txBox="1"/>
          <p:nvPr/>
        </p:nvSpPr>
        <p:spPr>
          <a:xfrm>
            <a:off x="228600" y="228600"/>
            <a:ext cx="7019400" cy="720000"/>
          </a:xfrm>
          <a:prstGeom prst="rect">
            <a:avLst/>
          </a:prstGeom>
          <a:solidFill>
            <a:srgbClr val="0077B3"/>
          </a:solidFill>
          <a:ln>
            <a:noFill/>
          </a:ln>
        </p:spPr>
        <p:txBody>
          <a:bodyPr anchorCtr="0" anchor="ctr" bIns="216000" lIns="251975" spcFirstLastPara="1" rIns="216000" wrap="square" tIns="216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nl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Compute and Data Offloading</a:t>
            </a:r>
            <a:endParaRPr b="0" i="0" sz="2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  <p:pic>
        <p:nvPicPr>
          <p:cNvPr id="73" name="Google Shape;73;p2"/>
          <p:cNvPicPr preferRelativeResize="0"/>
          <p:nvPr/>
        </p:nvPicPr>
        <p:blipFill rotWithShape="1">
          <a:blip r:embed="rId3">
            <a:alphaModFix/>
          </a:blip>
          <a:srcRect b="0" l="0" r="34870" t="0"/>
          <a:stretch/>
        </p:blipFill>
        <p:spPr>
          <a:xfrm>
            <a:off x="7375325" y="367350"/>
            <a:ext cx="1725676" cy="44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3600" y="1581275"/>
            <a:ext cx="4565499" cy="218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703775" y="1581275"/>
            <a:ext cx="2186500" cy="2186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6" name="Google Shape;76;p2"/>
          <p:cNvCxnSpPr>
            <a:stCxn id="74" idx="3"/>
            <a:endCxn id="75" idx="1"/>
          </p:cNvCxnSpPr>
          <p:nvPr/>
        </p:nvCxnSpPr>
        <p:spPr>
          <a:xfrm>
            <a:off x="5199099" y="2674525"/>
            <a:ext cx="1504800" cy="0"/>
          </a:xfrm>
          <a:prstGeom prst="straightConnector1">
            <a:avLst/>
          </a:prstGeom>
          <a:noFill/>
          <a:ln cap="flat" cmpd="sng" w="76200">
            <a:solidFill>
              <a:srgbClr val="424242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77" name="Google Shape;77;p2"/>
          <p:cNvSpPr txBox="1"/>
          <p:nvPr/>
        </p:nvSpPr>
        <p:spPr>
          <a:xfrm>
            <a:off x="1253850" y="1138775"/>
            <a:ext cx="4955400" cy="44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nl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Requirement: </a:t>
            </a:r>
            <a:r>
              <a:rPr b="0" i="0" lang="nl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Process live video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2"/>
          <p:cNvSpPr txBox="1"/>
          <p:nvPr/>
        </p:nvSpPr>
        <p:spPr>
          <a:xfrm>
            <a:off x="1253850" y="3831975"/>
            <a:ext cx="6636300" cy="10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nl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Problem: </a:t>
            </a:r>
            <a:r>
              <a:rPr b="0" i="0" lang="nl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Little resources for native processing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nl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Solution: </a:t>
            </a:r>
            <a:r>
              <a:rPr b="0" i="0" lang="nl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Offload data to other devices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36825" y="972825"/>
            <a:ext cx="4097200" cy="4170676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20"/>
          <p:cNvSpPr txBox="1"/>
          <p:nvPr/>
        </p:nvSpPr>
        <p:spPr>
          <a:xfrm>
            <a:off x="228600" y="228600"/>
            <a:ext cx="7019400" cy="720000"/>
          </a:xfrm>
          <a:prstGeom prst="rect">
            <a:avLst/>
          </a:prstGeom>
          <a:solidFill>
            <a:srgbClr val="0077B3"/>
          </a:solidFill>
          <a:ln>
            <a:noFill/>
          </a:ln>
        </p:spPr>
        <p:txBody>
          <a:bodyPr anchorCtr="0" anchor="ctr" bIns="216000" lIns="251975" spcFirstLastPara="1" rIns="216000" wrap="square" tIns="216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nl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The Continuum Framework</a:t>
            </a:r>
            <a:endParaRPr b="0" i="0" sz="2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" name="Google Shape;334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  <p:pic>
        <p:nvPicPr>
          <p:cNvPr id="335" name="Google Shape;335;p20"/>
          <p:cNvPicPr preferRelativeResize="0"/>
          <p:nvPr/>
        </p:nvPicPr>
        <p:blipFill rotWithShape="1">
          <a:blip r:embed="rId4">
            <a:alphaModFix/>
          </a:blip>
          <a:srcRect b="0" l="0" r="34870" t="0"/>
          <a:stretch/>
        </p:blipFill>
        <p:spPr>
          <a:xfrm>
            <a:off x="7375325" y="367350"/>
            <a:ext cx="1725676" cy="442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20"/>
          <p:cNvSpPr txBox="1"/>
          <p:nvPr/>
        </p:nvSpPr>
        <p:spPr>
          <a:xfrm>
            <a:off x="228600" y="1042825"/>
            <a:ext cx="4508100" cy="425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nl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Design principles</a:t>
            </a:r>
            <a:endParaRPr b="1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AutoNum type="arabicPeriod"/>
            </a:pPr>
            <a:r>
              <a:rPr b="0" i="0" lang="nl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Accurate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nl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→ 	Deploy on hardware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AutoNum type="arabicPeriod"/>
            </a:pPr>
            <a:r>
              <a:rPr b="0" i="0" lang="nl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Flexible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nl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→ 	Emulate hardware and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nl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networks you have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AutoNum type="arabicPeriod"/>
            </a:pPr>
            <a:r>
              <a:rPr b="0" i="0" lang="nl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Automated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nl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→ 	Script deployments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AutoNum type="arabicPeriod"/>
            </a:pPr>
            <a:r>
              <a:rPr b="0" i="0" lang="nl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Extendable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nl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→	Components as modules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1"/>
          <p:cNvSpPr txBox="1"/>
          <p:nvPr/>
        </p:nvSpPr>
        <p:spPr>
          <a:xfrm>
            <a:off x="228600" y="228600"/>
            <a:ext cx="7019400" cy="720000"/>
          </a:xfrm>
          <a:prstGeom prst="rect">
            <a:avLst/>
          </a:prstGeom>
          <a:solidFill>
            <a:srgbClr val="0077B3"/>
          </a:solidFill>
          <a:ln>
            <a:noFill/>
          </a:ln>
        </p:spPr>
        <p:txBody>
          <a:bodyPr anchorCtr="0" anchor="ctr" bIns="216000" lIns="251975" spcFirstLastPara="1" rIns="216000" wrap="square" tIns="216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nl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Today’s Use Case</a:t>
            </a:r>
            <a:endParaRPr b="0" i="0" sz="2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" name="Google Shape;342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  <p:pic>
        <p:nvPicPr>
          <p:cNvPr id="343" name="Google Shape;343;p21"/>
          <p:cNvPicPr preferRelativeResize="0"/>
          <p:nvPr/>
        </p:nvPicPr>
        <p:blipFill rotWithShape="1">
          <a:blip r:embed="rId3">
            <a:alphaModFix/>
          </a:blip>
          <a:srcRect b="0" l="0" r="34870" t="0"/>
          <a:stretch/>
        </p:blipFill>
        <p:spPr>
          <a:xfrm>
            <a:off x="7375325" y="367350"/>
            <a:ext cx="1725676" cy="442500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21"/>
          <p:cNvSpPr txBox="1"/>
          <p:nvPr/>
        </p:nvSpPr>
        <p:spPr>
          <a:xfrm>
            <a:off x="228600" y="1287825"/>
            <a:ext cx="5001000" cy="3564900"/>
          </a:xfrm>
          <a:prstGeom prst="rect">
            <a:avLst/>
          </a:prstGeom>
          <a:noFill/>
          <a:ln cap="flat" cmpd="sng" w="38100">
            <a:solidFill>
              <a:srgbClr val="0077B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nl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Video camera processing          with image classification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</a:pPr>
            <a:r>
              <a:rPr b="0" i="0" lang="nl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Generate X frames per second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</a:pPr>
            <a:r>
              <a:rPr b="0" i="0" lang="nl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Analyze each frame with ML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nl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ML can’t run on endpoint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nl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So, offload to cloud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i="0" lang="nl" sz="2400" u="none" cap="none" strike="noStrike">
                <a:solidFill>
                  <a:srgbClr val="000000"/>
                </a:solidFill>
              </a:rPr>
              <a:t>Using cloud-native technologies</a:t>
            </a:r>
            <a:endParaRPr i="0" sz="2400" u="none" cap="none" strike="noStrike">
              <a:solidFill>
                <a:srgbClr val="000000"/>
              </a:solidFill>
            </a:endParaRPr>
          </a:p>
        </p:txBody>
      </p:sp>
      <p:pic>
        <p:nvPicPr>
          <p:cNvPr id="345" name="Google Shape;345;p21"/>
          <p:cNvPicPr preferRelativeResize="0"/>
          <p:nvPr/>
        </p:nvPicPr>
        <p:blipFill rotWithShape="1">
          <a:blip r:embed="rId4">
            <a:alphaModFix/>
          </a:blip>
          <a:srcRect b="0" l="55709" r="0" t="0"/>
          <a:stretch/>
        </p:blipFill>
        <p:spPr>
          <a:xfrm>
            <a:off x="7412619" y="1061725"/>
            <a:ext cx="1588433" cy="1717551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21"/>
          <p:cNvSpPr/>
          <p:nvPr/>
        </p:nvSpPr>
        <p:spPr>
          <a:xfrm>
            <a:off x="7375325" y="1061725"/>
            <a:ext cx="1644900" cy="17460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47" name="Google Shape;347;p21"/>
          <p:cNvPicPr preferRelativeResize="0"/>
          <p:nvPr/>
        </p:nvPicPr>
        <p:blipFill rotWithShape="1">
          <a:blip r:embed="rId5">
            <a:alphaModFix/>
          </a:blip>
          <a:srcRect b="0" l="0" r="25577" t="0"/>
          <a:stretch/>
        </p:blipFill>
        <p:spPr>
          <a:xfrm>
            <a:off x="6076950" y="2935975"/>
            <a:ext cx="2650527" cy="2003400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21"/>
          <p:cNvSpPr/>
          <p:nvPr/>
        </p:nvSpPr>
        <p:spPr>
          <a:xfrm>
            <a:off x="6076950" y="2938525"/>
            <a:ext cx="2650500" cy="1998300"/>
          </a:xfrm>
          <a:prstGeom prst="rect">
            <a:avLst/>
          </a:prstGeom>
          <a:noFill/>
          <a:ln cap="flat" cmpd="sng" w="38100">
            <a:solidFill>
              <a:srgbClr val="0077B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49" name="Google Shape;349;p21"/>
          <p:cNvCxnSpPr>
            <a:stCxn id="346" idx="1"/>
          </p:cNvCxnSpPr>
          <p:nvPr/>
        </p:nvCxnSpPr>
        <p:spPr>
          <a:xfrm flipH="1">
            <a:off x="6487025" y="1934725"/>
            <a:ext cx="888300" cy="993300"/>
          </a:xfrm>
          <a:prstGeom prst="curvedConnector2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med" w="med" type="stealth"/>
          </a:ln>
        </p:spPr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22"/>
          <p:cNvSpPr txBox="1"/>
          <p:nvPr/>
        </p:nvSpPr>
        <p:spPr>
          <a:xfrm>
            <a:off x="228600" y="228600"/>
            <a:ext cx="7019400" cy="720000"/>
          </a:xfrm>
          <a:prstGeom prst="rect">
            <a:avLst/>
          </a:prstGeom>
          <a:solidFill>
            <a:srgbClr val="0077B3"/>
          </a:solidFill>
          <a:ln>
            <a:noFill/>
          </a:ln>
        </p:spPr>
        <p:txBody>
          <a:bodyPr anchorCtr="0" anchor="ctr" bIns="216000" lIns="251975" spcFirstLastPara="1" rIns="216000" wrap="square" tIns="216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nl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Step 1: Infrastructure Provisioning</a:t>
            </a:r>
            <a:endParaRPr b="0" i="0" sz="2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" name="Google Shape;355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  <p:pic>
        <p:nvPicPr>
          <p:cNvPr id="356" name="Google Shape;356;p22"/>
          <p:cNvPicPr preferRelativeResize="0"/>
          <p:nvPr/>
        </p:nvPicPr>
        <p:blipFill rotWithShape="1">
          <a:blip r:embed="rId3">
            <a:alphaModFix/>
          </a:blip>
          <a:srcRect b="0" l="0" r="34870" t="0"/>
          <a:stretch/>
        </p:blipFill>
        <p:spPr>
          <a:xfrm>
            <a:off x="7375325" y="367350"/>
            <a:ext cx="1725676" cy="442500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22"/>
          <p:cNvSpPr txBox="1"/>
          <p:nvPr/>
        </p:nvSpPr>
        <p:spPr>
          <a:xfrm>
            <a:off x="228600" y="1322100"/>
            <a:ext cx="3851100" cy="38214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1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nl" sz="2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[infrastructure]</a:t>
            </a:r>
            <a:endParaRPr b="0" i="0" sz="20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nl" sz="2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provider = Local / QEMU</a:t>
            </a:r>
            <a:endParaRPr b="0" i="0" sz="20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nl" sz="2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cloud vms 		    = 2</a:t>
            </a:r>
            <a:endParaRPr b="0" i="0" sz="20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nl" sz="2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cloud cores 	    = 4</a:t>
            </a:r>
            <a:endParaRPr b="0" i="0" sz="20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nl" sz="2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cloud memory 	    = 16</a:t>
            </a:r>
            <a:endParaRPr b="0" i="0" sz="20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nl" sz="2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endpoint vms         = 1</a:t>
            </a:r>
            <a:endParaRPr b="0" i="0" sz="20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nl" sz="2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endpoint cores 	    = 1</a:t>
            </a:r>
            <a:endParaRPr b="0" i="0" sz="20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nl" sz="2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endpoint memory  = 0.5</a:t>
            </a:r>
            <a:endParaRPr b="0" i="0" sz="20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8" name="Google Shape;358;p22"/>
          <p:cNvSpPr txBox="1"/>
          <p:nvPr/>
        </p:nvSpPr>
        <p:spPr>
          <a:xfrm>
            <a:off x="228600" y="948600"/>
            <a:ext cx="3851100" cy="602700"/>
          </a:xfrm>
          <a:prstGeom prst="rect">
            <a:avLst/>
          </a:prstGeom>
          <a:solidFill>
            <a:srgbClr val="F4B4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nl" sz="2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config-file.cfg</a:t>
            </a:r>
            <a:endParaRPr b="0" i="0" sz="20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9" name="Google Shape;359;p22"/>
          <p:cNvSpPr/>
          <p:nvPr/>
        </p:nvSpPr>
        <p:spPr>
          <a:xfrm>
            <a:off x="4187975" y="1068550"/>
            <a:ext cx="1592400" cy="1223400"/>
          </a:xfrm>
          <a:prstGeom prst="rect">
            <a:avLst/>
          </a:prstGeom>
          <a:solidFill>
            <a:srgbClr val="0077B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nl" sz="1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VM1 </a:t>
            </a:r>
            <a:endParaRPr b="0" i="0" sz="14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nl" sz="1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CLOUD</a:t>
            </a:r>
            <a:endParaRPr b="0" i="0" sz="14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0" name="Google Shape;360;p22"/>
          <p:cNvSpPr/>
          <p:nvPr/>
        </p:nvSpPr>
        <p:spPr>
          <a:xfrm>
            <a:off x="7863700" y="1068550"/>
            <a:ext cx="1137300" cy="1223400"/>
          </a:xfrm>
          <a:prstGeom prst="rect">
            <a:avLst/>
          </a:prstGeom>
          <a:solidFill>
            <a:srgbClr val="BF9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nl" sz="1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VM 3</a:t>
            </a:r>
            <a:endParaRPr b="0" i="0" sz="14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nl" sz="1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ENDPOINT</a:t>
            </a:r>
            <a:endParaRPr b="0" i="0" sz="14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1" name="Google Shape;361;p22"/>
          <p:cNvSpPr/>
          <p:nvPr/>
        </p:nvSpPr>
        <p:spPr>
          <a:xfrm>
            <a:off x="6025838" y="1068550"/>
            <a:ext cx="1592400" cy="1223400"/>
          </a:xfrm>
          <a:prstGeom prst="rect">
            <a:avLst/>
          </a:prstGeom>
          <a:solidFill>
            <a:srgbClr val="0077B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nl" sz="1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VM2 </a:t>
            </a:r>
            <a:endParaRPr b="0" i="0" sz="14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nl" sz="1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CLOUD</a:t>
            </a:r>
            <a:endParaRPr b="0" i="0" sz="14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2" name="Google Shape;362;p22"/>
          <p:cNvSpPr/>
          <p:nvPr/>
        </p:nvSpPr>
        <p:spPr>
          <a:xfrm>
            <a:off x="4187975" y="2411900"/>
            <a:ext cx="4833000" cy="475800"/>
          </a:xfrm>
          <a:prstGeom prst="rect">
            <a:avLst/>
          </a:prstGeom>
          <a:solidFill>
            <a:srgbClr val="73737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nl" sz="1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Physical machine</a:t>
            </a:r>
            <a:endParaRPr b="0" i="0" sz="14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3" name="Google Shape;363;p22"/>
          <p:cNvSpPr txBox="1"/>
          <p:nvPr/>
        </p:nvSpPr>
        <p:spPr>
          <a:xfrm>
            <a:off x="4079700" y="4464000"/>
            <a:ext cx="3851100" cy="6795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6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nl" sz="2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network = 4G</a:t>
            </a:r>
            <a:endParaRPr b="0" i="0" sz="20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4" name="Google Shape;364;p22"/>
          <p:cNvSpPr/>
          <p:nvPr/>
        </p:nvSpPr>
        <p:spPr>
          <a:xfrm flipH="1" rot="10800000">
            <a:off x="4889675" y="2399400"/>
            <a:ext cx="3898200" cy="1118400"/>
          </a:xfrm>
          <a:prstGeom prst="uturnArrow">
            <a:avLst>
              <a:gd fmla="val 25000" name="adj1"/>
              <a:gd fmla="val 25000" name="adj2"/>
              <a:gd fmla="val 25000" name="adj3"/>
              <a:gd fmla="val 43750" name="adj4"/>
              <a:gd fmla="val 75000" name="adj5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5" name="Google Shape;365;p22"/>
          <p:cNvSpPr txBox="1"/>
          <p:nvPr/>
        </p:nvSpPr>
        <p:spPr>
          <a:xfrm>
            <a:off x="5349425" y="3088975"/>
            <a:ext cx="2835300" cy="78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nl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Network Emulation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2e689dbe115_0_62"/>
          <p:cNvSpPr/>
          <p:nvPr/>
        </p:nvSpPr>
        <p:spPr>
          <a:xfrm>
            <a:off x="7157750" y="2090675"/>
            <a:ext cx="1592400" cy="1223400"/>
          </a:xfrm>
          <a:prstGeom prst="rect">
            <a:avLst/>
          </a:prstGeom>
          <a:solidFill>
            <a:srgbClr val="0077B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nl" sz="1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VM</a:t>
            </a:r>
            <a:r>
              <a:rPr lang="nl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7</a:t>
            </a:r>
            <a:r>
              <a:rPr b="0" i="0" lang="nl" sz="1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b="0" i="0" sz="14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nl" sz="1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CLOUD</a:t>
            </a:r>
            <a:endParaRPr b="0" i="0" sz="14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1" name="Google Shape;371;g2e689dbe115_0_62"/>
          <p:cNvSpPr/>
          <p:nvPr/>
        </p:nvSpPr>
        <p:spPr>
          <a:xfrm>
            <a:off x="5266900" y="2113750"/>
            <a:ext cx="1592400" cy="1223400"/>
          </a:xfrm>
          <a:prstGeom prst="rect">
            <a:avLst/>
          </a:prstGeom>
          <a:solidFill>
            <a:srgbClr val="0077B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nl" sz="1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VM</a:t>
            </a:r>
            <a:r>
              <a:rPr lang="nl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6</a:t>
            </a:r>
            <a:r>
              <a:rPr b="0" i="0" lang="nl" sz="1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b="0" i="0" sz="14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nl" sz="1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CLOUD</a:t>
            </a:r>
            <a:endParaRPr b="0" i="0" sz="14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2" name="Google Shape;372;g2e689dbe115_0_62"/>
          <p:cNvSpPr/>
          <p:nvPr/>
        </p:nvSpPr>
        <p:spPr>
          <a:xfrm>
            <a:off x="3021650" y="2090675"/>
            <a:ext cx="1592400" cy="1223400"/>
          </a:xfrm>
          <a:prstGeom prst="rect">
            <a:avLst/>
          </a:prstGeom>
          <a:solidFill>
            <a:srgbClr val="0077B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nl" sz="1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VM</a:t>
            </a:r>
            <a:r>
              <a:rPr lang="nl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5</a:t>
            </a:r>
            <a:r>
              <a:rPr b="0" i="0" lang="nl" sz="1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b="0" i="0" sz="14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nl" sz="1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CLOUD</a:t>
            </a:r>
            <a:endParaRPr b="0" i="0" sz="14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3" name="Google Shape;373;g2e689dbe115_0_62"/>
          <p:cNvSpPr txBox="1"/>
          <p:nvPr/>
        </p:nvSpPr>
        <p:spPr>
          <a:xfrm>
            <a:off x="228600" y="228600"/>
            <a:ext cx="7019400" cy="720000"/>
          </a:xfrm>
          <a:prstGeom prst="rect">
            <a:avLst/>
          </a:prstGeom>
          <a:solidFill>
            <a:srgbClr val="0077B3"/>
          </a:solidFill>
          <a:ln>
            <a:noFill/>
          </a:ln>
        </p:spPr>
        <p:txBody>
          <a:bodyPr anchorCtr="0" anchor="ctr" bIns="216000" lIns="251975" spcFirstLastPara="1" rIns="216000" wrap="square" tIns="216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nl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Step 1: Infrastructure Provisioning</a:t>
            </a:r>
            <a:endParaRPr b="0" i="0" sz="2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4" name="Google Shape;374;g2e689dbe115_0_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  <p:pic>
        <p:nvPicPr>
          <p:cNvPr id="375" name="Google Shape;375;g2e689dbe115_0_62"/>
          <p:cNvPicPr preferRelativeResize="0"/>
          <p:nvPr/>
        </p:nvPicPr>
        <p:blipFill rotWithShape="1">
          <a:blip r:embed="rId3">
            <a:alphaModFix/>
          </a:blip>
          <a:srcRect b="0" l="0" r="34870" t="0"/>
          <a:stretch/>
        </p:blipFill>
        <p:spPr>
          <a:xfrm>
            <a:off x="7375325" y="367350"/>
            <a:ext cx="1725676" cy="442500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g2e689dbe115_0_62"/>
          <p:cNvSpPr/>
          <p:nvPr/>
        </p:nvSpPr>
        <p:spPr>
          <a:xfrm>
            <a:off x="4187975" y="1068550"/>
            <a:ext cx="1592400" cy="1223400"/>
          </a:xfrm>
          <a:prstGeom prst="rect">
            <a:avLst/>
          </a:prstGeom>
          <a:solidFill>
            <a:srgbClr val="0077B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nl" sz="1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VM1 </a:t>
            </a:r>
            <a:endParaRPr b="0" i="0" sz="14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nl" sz="1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CLOUD</a:t>
            </a:r>
            <a:endParaRPr b="0" i="0" sz="14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7" name="Google Shape;377;g2e689dbe115_0_62"/>
          <p:cNvSpPr/>
          <p:nvPr/>
        </p:nvSpPr>
        <p:spPr>
          <a:xfrm>
            <a:off x="6025838" y="1068550"/>
            <a:ext cx="1592400" cy="1223400"/>
          </a:xfrm>
          <a:prstGeom prst="rect">
            <a:avLst/>
          </a:prstGeom>
          <a:solidFill>
            <a:srgbClr val="0077B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nl" sz="1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VM2 </a:t>
            </a:r>
            <a:endParaRPr b="0" i="0" sz="14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nl" sz="1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CLOUD</a:t>
            </a:r>
            <a:endParaRPr b="0" i="0" sz="14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8" name="Google Shape;378;g2e689dbe115_0_62"/>
          <p:cNvSpPr txBox="1"/>
          <p:nvPr/>
        </p:nvSpPr>
        <p:spPr>
          <a:xfrm>
            <a:off x="1029650" y="3466475"/>
            <a:ext cx="7528500" cy="10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nl" sz="2400">
                <a:solidFill>
                  <a:schemeClr val="dk1"/>
                </a:solidFill>
              </a:rPr>
              <a:t>How do we deploy applications on VMs?</a:t>
            </a:r>
            <a:endParaRPr sz="24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nl" sz="2400">
                <a:solidFill>
                  <a:schemeClr val="dk1"/>
                </a:solidFill>
              </a:rPr>
              <a:t>Think cloud-scale: 1000s of VMs and 1000s of users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379" name="Google Shape;379;g2e689dbe115_0_62"/>
          <p:cNvSpPr/>
          <p:nvPr/>
        </p:nvSpPr>
        <p:spPr>
          <a:xfrm>
            <a:off x="2103850" y="1297575"/>
            <a:ext cx="1592400" cy="1223400"/>
          </a:xfrm>
          <a:prstGeom prst="rect">
            <a:avLst/>
          </a:prstGeom>
          <a:solidFill>
            <a:srgbClr val="0077B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nl" sz="1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VM</a:t>
            </a:r>
            <a:r>
              <a:rPr lang="nl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r>
              <a:rPr b="0" i="0" lang="nl" sz="1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b="0" i="0" sz="14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nl" sz="1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CLOUD</a:t>
            </a:r>
            <a:endParaRPr b="0" i="0" sz="14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0" name="Google Shape;380;g2e689dbe115_0_62"/>
          <p:cNvSpPr/>
          <p:nvPr/>
        </p:nvSpPr>
        <p:spPr>
          <a:xfrm>
            <a:off x="326250" y="1564925"/>
            <a:ext cx="1592400" cy="1223400"/>
          </a:xfrm>
          <a:prstGeom prst="rect">
            <a:avLst/>
          </a:prstGeom>
          <a:solidFill>
            <a:srgbClr val="0077B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nl" sz="1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VM</a:t>
            </a:r>
            <a:r>
              <a:rPr lang="nl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4</a:t>
            </a:r>
            <a:r>
              <a:rPr b="0" i="0" lang="nl" sz="1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b="0" i="0" sz="14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nl" sz="1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CLOUD</a:t>
            </a:r>
            <a:endParaRPr b="0" i="0" sz="14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2e689dbe115_0_0"/>
          <p:cNvSpPr/>
          <p:nvPr/>
        </p:nvSpPr>
        <p:spPr>
          <a:xfrm>
            <a:off x="6093450" y="1455900"/>
            <a:ext cx="2959500" cy="22317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386" name="Google Shape;386;g2e689dbe115_0_0"/>
          <p:cNvSpPr/>
          <p:nvPr/>
        </p:nvSpPr>
        <p:spPr>
          <a:xfrm>
            <a:off x="5941050" y="1608300"/>
            <a:ext cx="2959500" cy="22317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387" name="Google Shape;387;g2e689dbe115_0_0"/>
          <p:cNvSpPr/>
          <p:nvPr/>
        </p:nvSpPr>
        <p:spPr>
          <a:xfrm>
            <a:off x="5788650" y="1760700"/>
            <a:ext cx="2959500" cy="22317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388" name="Google Shape;388;g2e689dbe115_0_0"/>
          <p:cNvSpPr/>
          <p:nvPr/>
        </p:nvSpPr>
        <p:spPr>
          <a:xfrm>
            <a:off x="5636250" y="1913100"/>
            <a:ext cx="2959500" cy="22317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 sz="2000"/>
              <a:t>Machine 1 .. N</a:t>
            </a:r>
            <a:endParaRPr sz="2000"/>
          </a:p>
        </p:txBody>
      </p:sp>
      <p:sp>
        <p:nvSpPr>
          <p:cNvPr id="389" name="Google Shape;389;g2e689dbe115_0_0"/>
          <p:cNvSpPr txBox="1"/>
          <p:nvPr/>
        </p:nvSpPr>
        <p:spPr>
          <a:xfrm>
            <a:off x="228600" y="228600"/>
            <a:ext cx="7019400" cy="720000"/>
          </a:xfrm>
          <a:prstGeom prst="rect">
            <a:avLst/>
          </a:prstGeom>
          <a:solidFill>
            <a:srgbClr val="0077B3"/>
          </a:solidFill>
          <a:ln>
            <a:noFill/>
          </a:ln>
        </p:spPr>
        <p:txBody>
          <a:bodyPr anchorCtr="0" anchor="ctr" bIns="216000" lIns="251975" spcFirstLastPara="1" rIns="216000" wrap="square" tIns="2160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" sz="2800">
                <a:solidFill>
                  <a:schemeClr val="lt1"/>
                </a:solidFill>
              </a:rPr>
              <a:t>Containerization</a:t>
            </a:r>
            <a:endParaRPr sz="2800">
              <a:solidFill>
                <a:srgbClr val="FFFFFF"/>
              </a:solidFill>
            </a:endParaRPr>
          </a:p>
        </p:txBody>
      </p:sp>
      <p:sp>
        <p:nvSpPr>
          <p:cNvPr id="390" name="Google Shape;390;g2e689dbe115_0_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  <p:pic>
        <p:nvPicPr>
          <p:cNvPr id="391" name="Google Shape;391;g2e689dbe115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13850" y="2377650"/>
            <a:ext cx="1171526" cy="1002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g2e689dbe115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46625" y="2377650"/>
            <a:ext cx="1171526" cy="1002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g2e689dbe115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13850" y="3508799"/>
            <a:ext cx="2604299" cy="562500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g2e689dbe115_0_0"/>
          <p:cNvSpPr txBox="1"/>
          <p:nvPr/>
        </p:nvSpPr>
        <p:spPr>
          <a:xfrm>
            <a:off x="228600" y="1207800"/>
            <a:ext cx="4263000" cy="1708500"/>
          </a:xfrm>
          <a:prstGeom prst="rect">
            <a:avLst/>
          </a:prstGeom>
          <a:noFill/>
          <a:ln cap="flat" cmpd="sng" w="38100">
            <a:solidFill>
              <a:srgbClr val="0077B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nl" sz="2000"/>
              <a:t>Container benefits:</a:t>
            </a:r>
            <a:endParaRPr sz="2000"/>
          </a:p>
          <a:p>
            <a:pPr indent="-285400" lvl="0" marL="3168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000"/>
              <a:buChar char="-"/>
            </a:pPr>
            <a:r>
              <a:rPr lang="nl" sz="2000"/>
              <a:t>Virtualization with little overhead</a:t>
            </a:r>
            <a:endParaRPr sz="2000"/>
          </a:p>
          <a:p>
            <a:pPr indent="-285400" lvl="0" marL="316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nl" sz="2000"/>
              <a:t>Portable</a:t>
            </a:r>
            <a:endParaRPr sz="2000"/>
          </a:p>
          <a:p>
            <a:pPr indent="-285400" lvl="0" marL="316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nl" sz="2000"/>
              <a:t>Predictable execution</a:t>
            </a:r>
            <a:endParaRPr sz="2000"/>
          </a:p>
        </p:txBody>
      </p:sp>
      <p:pic>
        <p:nvPicPr>
          <p:cNvPr id="395" name="Google Shape;395;g2e689dbe115_0_0"/>
          <p:cNvPicPr preferRelativeResize="0"/>
          <p:nvPr/>
        </p:nvPicPr>
        <p:blipFill rotWithShape="1">
          <a:blip r:embed="rId5">
            <a:alphaModFix/>
          </a:blip>
          <a:srcRect b="0" l="0" r="34870" t="0"/>
          <a:stretch/>
        </p:blipFill>
        <p:spPr>
          <a:xfrm>
            <a:off x="7375325" y="367350"/>
            <a:ext cx="1725676" cy="442500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g2e689dbe115_0_0"/>
          <p:cNvSpPr txBox="1"/>
          <p:nvPr/>
        </p:nvSpPr>
        <p:spPr>
          <a:xfrm>
            <a:off x="228600" y="3422400"/>
            <a:ext cx="5079300" cy="1354500"/>
          </a:xfrm>
          <a:prstGeom prst="rect">
            <a:avLst/>
          </a:prstGeom>
          <a:noFill/>
          <a:ln cap="flat" cmpd="sng" w="38100">
            <a:solidFill>
              <a:srgbClr val="0077B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nl" sz="2000"/>
              <a:t>In data centers:</a:t>
            </a:r>
            <a:endParaRPr sz="2000"/>
          </a:p>
          <a:p>
            <a:pPr indent="-285400" lvl="0" marL="3168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000"/>
              <a:buChar char="-"/>
            </a:pPr>
            <a:r>
              <a:rPr lang="nl" sz="2000"/>
              <a:t>Many containers across many machines</a:t>
            </a:r>
            <a:endParaRPr sz="2000"/>
          </a:p>
          <a:p>
            <a:pPr indent="-285400" lvl="0" marL="316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nl" sz="2000"/>
              <a:t>Resource managers reduce complexity</a:t>
            </a:r>
            <a:endParaRPr sz="2000"/>
          </a:p>
        </p:txBody>
      </p:sp>
      <p:cxnSp>
        <p:nvCxnSpPr>
          <p:cNvPr id="397" name="Google Shape;397;g2e689dbe115_0_0"/>
          <p:cNvCxnSpPr/>
          <p:nvPr/>
        </p:nvCxnSpPr>
        <p:spPr>
          <a:xfrm>
            <a:off x="4014200" y="3793500"/>
            <a:ext cx="1719900" cy="0"/>
          </a:xfrm>
          <a:prstGeom prst="straightConnector1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98" name="Google Shape;398;g2e689dbe115_0_0"/>
          <p:cNvCxnSpPr/>
          <p:nvPr/>
        </p:nvCxnSpPr>
        <p:spPr>
          <a:xfrm>
            <a:off x="4014200" y="2667725"/>
            <a:ext cx="1719900" cy="0"/>
          </a:xfrm>
          <a:prstGeom prst="straightConnector1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23"/>
          <p:cNvSpPr txBox="1"/>
          <p:nvPr/>
        </p:nvSpPr>
        <p:spPr>
          <a:xfrm>
            <a:off x="228600" y="228600"/>
            <a:ext cx="7019400" cy="720000"/>
          </a:xfrm>
          <a:prstGeom prst="rect">
            <a:avLst/>
          </a:prstGeom>
          <a:solidFill>
            <a:srgbClr val="0077B3"/>
          </a:solidFill>
          <a:ln>
            <a:noFill/>
          </a:ln>
        </p:spPr>
        <p:txBody>
          <a:bodyPr anchorCtr="0" anchor="ctr" bIns="216000" lIns="251975" spcFirstLastPara="1" rIns="216000" wrap="square" tIns="216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nl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Step 2: Software Installation</a:t>
            </a:r>
            <a:endParaRPr b="0" i="0" sz="2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  <p:pic>
        <p:nvPicPr>
          <p:cNvPr id="405" name="Google Shape;405;p23"/>
          <p:cNvPicPr preferRelativeResize="0"/>
          <p:nvPr/>
        </p:nvPicPr>
        <p:blipFill rotWithShape="1">
          <a:blip r:embed="rId3">
            <a:alphaModFix/>
          </a:blip>
          <a:srcRect b="0" l="0" r="34870" t="0"/>
          <a:stretch/>
        </p:blipFill>
        <p:spPr>
          <a:xfrm>
            <a:off x="7375325" y="367350"/>
            <a:ext cx="1725676" cy="442500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23"/>
          <p:cNvSpPr txBox="1"/>
          <p:nvPr/>
        </p:nvSpPr>
        <p:spPr>
          <a:xfrm>
            <a:off x="228600" y="948600"/>
            <a:ext cx="3851100" cy="12687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nl" sz="2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resource manager = kubernetes</a:t>
            </a:r>
            <a:endParaRPr b="0" i="0" sz="20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7" name="Google Shape;407;p23"/>
          <p:cNvSpPr txBox="1"/>
          <p:nvPr/>
        </p:nvSpPr>
        <p:spPr>
          <a:xfrm>
            <a:off x="228600" y="948600"/>
            <a:ext cx="3851100" cy="602700"/>
          </a:xfrm>
          <a:prstGeom prst="rect">
            <a:avLst/>
          </a:prstGeom>
          <a:solidFill>
            <a:srgbClr val="F4B4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nl" sz="2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config-file.cfg</a:t>
            </a:r>
            <a:endParaRPr b="0" i="0" sz="20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8" name="Google Shape;408;p23"/>
          <p:cNvSpPr txBox="1"/>
          <p:nvPr/>
        </p:nvSpPr>
        <p:spPr>
          <a:xfrm>
            <a:off x="4868975" y="1006550"/>
            <a:ext cx="4232100" cy="3739500"/>
          </a:xfrm>
          <a:prstGeom prst="rect">
            <a:avLst/>
          </a:prstGeom>
          <a:noFill/>
          <a:ln cap="flat" cmpd="sng" w="38100">
            <a:solidFill>
              <a:srgbClr val="0077B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nl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Continuum Framework</a:t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00"/>
              <a:buFont typeface="Arial"/>
              <a:buNone/>
            </a:pPr>
            <a:r>
              <a:t/>
            </a:r>
            <a:endParaRPr b="0" i="0" sz="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  <p:sp>
        <p:nvSpPr>
          <p:cNvPr id="410" name="Google Shape;410;p23"/>
          <p:cNvSpPr/>
          <p:nvPr/>
        </p:nvSpPr>
        <p:spPr>
          <a:xfrm>
            <a:off x="4987750" y="1451675"/>
            <a:ext cx="1625700" cy="1223400"/>
          </a:xfrm>
          <a:prstGeom prst="rect">
            <a:avLst/>
          </a:prstGeom>
          <a:solidFill>
            <a:srgbClr val="0077B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nl" sz="1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Virtual Machine 1</a:t>
            </a:r>
            <a:endParaRPr b="0" i="0" sz="14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nl" sz="1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Kubernetes</a:t>
            </a:r>
            <a:endParaRPr b="0" i="0" sz="14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nl" sz="1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Control Plane</a:t>
            </a:r>
            <a:endParaRPr b="0" i="0" sz="14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1" name="Google Shape;411;p23"/>
          <p:cNvSpPr/>
          <p:nvPr/>
        </p:nvSpPr>
        <p:spPr>
          <a:xfrm>
            <a:off x="7377900" y="1451675"/>
            <a:ext cx="1625700" cy="1223400"/>
          </a:xfrm>
          <a:prstGeom prst="rect">
            <a:avLst/>
          </a:prstGeom>
          <a:solidFill>
            <a:srgbClr val="0077B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nl" sz="1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Virtual Machine 2</a:t>
            </a:r>
            <a:endParaRPr b="0" i="0" sz="14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nl" sz="1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Kubernetes</a:t>
            </a:r>
            <a:endParaRPr b="0" i="0" sz="14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nl" sz="1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Cloud Worker</a:t>
            </a:r>
            <a:endParaRPr b="0" i="0" sz="14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2" name="Google Shape;412;p23"/>
          <p:cNvSpPr/>
          <p:nvPr/>
        </p:nvSpPr>
        <p:spPr>
          <a:xfrm>
            <a:off x="6698750" y="3437075"/>
            <a:ext cx="1625700" cy="1223400"/>
          </a:xfrm>
          <a:prstGeom prst="rect">
            <a:avLst/>
          </a:prstGeom>
          <a:solidFill>
            <a:srgbClr val="BF9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nl" sz="1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Virtual Machine 3</a:t>
            </a:r>
            <a:endParaRPr b="0" i="0" sz="14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nl" sz="1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Docker</a:t>
            </a:r>
            <a:endParaRPr b="0" i="0" sz="14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nl" sz="1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Endpoint / User</a:t>
            </a:r>
            <a:endParaRPr b="0" i="0" sz="14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13" name="Google Shape;413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12050" y="3335568"/>
            <a:ext cx="2355451" cy="1324909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Google Shape;414;p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8588" y="2453250"/>
            <a:ext cx="2355451" cy="1324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24"/>
          <p:cNvSpPr txBox="1"/>
          <p:nvPr/>
        </p:nvSpPr>
        <p:spPr>
          <a:xfrm>
            <a:off x="4868975" y="1006550"/>
            <a:ext cx="4232100" cy="3739500"/>
          </a:xfrm>
          <a:prstGeom prst="rect">
            <a:avLst/>
          </a:prstGeom>
          <a:noFill/>
          <a:ln cap="flat" cmpd="sng" w="38100">
            <a:solidFill>
              <a:srgbClr val="0077B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nl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Continuum Framework</a:t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00"/>
              <a:buFont typeface="Arial"/>
              <a:buNone/>
            </a:pPr>
            <a:r>
              <a:t/>
            </a:r>
            <a:endParaRPr b="0" i="0" sz="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24"/>
          <p:cNvSpPr txBox="1"/>
          <p:nvPr/>
        </p:nvSpPr>
        <p:spPr>
          <a:xfrm>
            <a:off x="228600" y="228600"/>
            <a:ext cx="7019400" cy="720000"/>
          </a:xfrm>
          <a:prstGeom prst="rect">
            <a:avLst/>
          </a:prstGeom>
          <a:solidFill>
            <a:srgbClr val="0077B3"/>
          </a:solidFill>
          <a:ln>
            <a:noFill/>
          </a:ln>
        </p:spPr>
        <p:txBody>
          <a:bodyPr anchorCtr="0" anchor="ctr" bIns="216000" lIns="251975" spcFirstLastPara="1" rIns="216000" wrap="square" tIns="216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nl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Step 2+3: Software and Benchmark</a:t>
            </a:r>
            <a:endParaRPr b="0" i="0" sz="2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  <p:pic>
        <p:nvPicPr>
          <p:cNvPr id="422" name="Google Shape;422;p24"/>
          <p:cNvPicPr preferRelativeResize="0"/>
          <p:nvPr/>
        </p:nvPicPr>
        <p:blipFill rotWithShape="1">
          <a:blip r:embed="rId3">
            <a:alphaModFix/>
          </a:blip>
          <a:srcRect b="0" l="0" r="34870" t="0"/>
          <a:stretch/>
        </p:blipFill>
        <p:spPr>
          <a:xfrm>
            <a:off x="7375325" y="367350"/>
            <a:ext cx="1725676" cy="442500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p24"/>
          <p:cNvSpPr txBox="1"/>
          <p:nvPr/>
        </p:nvSpPr>
        <p:spPr>
          <a:xfrm>
            <a:off x="76200" y="1006550"/>
            <a:ext cx="4792800" cy="3509400"/>
          </a:xfrm>
          <a:prstGeom prst="rect">
            <a:avLst/>
          </a:prstGeom>
          <a:noFill/>
          <a:ln cap="flat" cmpd="sng" w="38100">
            <a:solidFill>
              <a:srgbClr val="0077B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nl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Software: Kubernetes + Docker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AutoNum type="arabicPeriod"/>
            </a:pPr>
            <a:r>
              <a:rPr b="0" i="0" lang="nl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User registers app to K8s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AutoNum type="arabicPeriod"/>
            </a:pPr>
            <a:r>
              <a:rPr b="0" i="0" lang="nl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Kubernetes deploys server component on cloud worker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AutoNum type="arabicPeriod"/>
            </a:pPr>
            <a:r>
              <a:rPr b="0" i="0" lang="nl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User deploys generator component on endpoint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AutoNum type="arabicPeriod"/>
            </a:pPr>
            <a:r>
              <a:rPr b="0" i="0" lang="nl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Generator sends data to cloud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AutoNum type="arabicPeriod"/>
            </a:pPr>
            <a:r>
              <a:rPr b="0" i="0" lang="nl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Cloud processes data, sends result back to endpoint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4" name="Google Shape;424;p24"/>
          <p:cNvSpPr/>
          <p:nvPr/>
        </p:nvSpPr>
        <p:spPr>
          <a:xfrm>
            <a:off x="4987750" y="1451675"/>
            <a:ext cx="1625700" cy="1223400"/>
          </a:xfrm>
          <a:prstGeom prst="rect">
            <a:avLst/>
          </a:prstGeom>
          <a:solidFill>
            <a:srgbClr val="0077B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nl" sz="1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Virtual Machine 1</a:t>
            </a:r>
            <a:endParaRPr b="0" i="0" sz="14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nl" sz="1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Kubernetes</a:t>
            </a:r>
            <a:endParaRPr b="0" i="0" sz="14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nl" sz="1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Control Plane</a:t>
            </a:r>
            <a:endParaRPr b="0" i="0" sz="14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5" name="Google Shape;425;p24"/>
          <p:cNvSpPr/>
          <p:nvPr/>
        </p:nvSpPr>
        <p:spPr>
          <a:xfrm>
            <a:off x="7377900" y="1451675"/>
            <a:ext cx="1625700" cy="1223400"/>
          </a:xfrm>
          <a:prstGeom prst="rect">
            <a:avLst/>
          </a:prstGeom>
          <a:solidFill>
            <a:srgbClr val="0077B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nl" sz="1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Virtual Machine 2</a:t>
            </a:r>
            <a:endParaRPr b="0" i="0" sz="14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nl" sz="1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Kubernetes</a:t>
            </a:r>
            <a:endParaRPr b="0" i="0" sz="14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nl" sz="1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Cloud Worker</a:t>
            </a:r>
            <a:endParaRPr b="0" i="0" sz="14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6" name="Google Shape;426;p24"/>
          <p:cNvSpPr/>
          <p:nvPr/>
        </p:nvSpPr>
        <p:spPr>
          <a:xfrm>
            <a:off x="6698750" y="3437075"/>
            <a:ext cx="1625700" cy="1223400"/>
          </a:xfrm>
          <a:prstGeom prst="rect">
            <a:avLst/>
          </a:prstGeom>
          <a:solidFill>
            <a:srgbClr val="BF9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nl" sz="1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Virtual Machine 3</a:t>
            </a:r>
            <a:endParaRPr b="0" i="0" sz="14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nl" sz="1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Docker</a:t>
            </a:r>
            <a:endParaRPr b="0" i="0" sz="14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nl" sz="1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Endpoint / User</a:t>
            </a:r>
            <a:endParaRPr b="0" i="0" sz="14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7" name="Google Shape;427;p24"/>
          <p:cNvSpPr/>
          <p:nvPr/>
        </p:nvSpPr>
        <p:spPr>
          <a:xfrm flipH="1" rot="10800000">
            <a:off x="5541400" y="2675075"/>
            <a:ext cx="518400" cy="393600"/>
          </a:xfrm>
          <a:prstGeom prst="uturnArrow">
            <a:avLst>
              <a:gd fmla="val 25000" name="adj1"/>
              <a:gd fmla="val 25000" name="adj2"/>
              <a:gd fmla="val 25000" name="adj3"/>
              <a:gd fmla="val 43750" name="adj4"/>
              <a:gd fmla="val 75000" name="adj5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8" name="Google Shape;428;p24"/>
          <p:cNvSpPr/>
          <p:nvPr/>
        </p:nvSpPr>
        <p:spPr>
          <a:xfrm>
            <a:off x="5603800" y="3158200"/>
            <a:ext cx="393600" cy="3936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nl" sz="1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 b="0" i="0" sz="14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9" name="Google Shape;429;p24"/>
          <p:cNvSpPr/>
          <p:nvPr/>
        </p:nvSpPr>
        <p:spPr>
          <a:xfrm flipH="1" rot="10800000">
            <a:off x="7551200" y="2677775"/>
            <a:ext cx="214500" cy="7593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0" name="Google Shape;430;p24"/>
          <p:cNvSpPr/>
          <p:nvPr/>
        </p:nvSpPr>
        <p:spPr>
          <a:xfrm>
            <a:off x="8008400" y="2677775"/>
            <a:ext cx="214500" cy="7593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1" name="Google Shape;431;p24"/>
          <p:cNvSpPr/>
          <p:nvPr/>
        </p:nvSpPr>
        <p:spPr>
          <a:xfrm flipH="1" rot="-5400000">
            <a:off x="6888425" y="1683725"/>
            <a:ext cx="214500" cy="7593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2" name="Google Shape;432;p24"/>
          <p:cNvSpPr/>
          <p:nvPr/>
        </p:nvSpPr>
        <p:spPr>
          <a:xfrm>
            <a:off x="6798875" y="1543125"/>
            <a:ext cx="393600" cy="3936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nl" sz="1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endParaRPr b="0" i="0" sz="14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3" name="Google Shape;433;p24"/>
          <p:cNvSpPr/>
          <p:nvPr/>
        </p:nvSpPr>
        <p:spPr>
          <a:xfrm>
            <a:off x="7090250" y="2859275"/>
            <a:ext cx="393600" cy="3936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nl" sz="1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4</a:t>
            </a:r>
            <a:endParaRPr b="0" i="0" sz="14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4" name="Google Shape;434;p24"/>
          <p:cNvSpPr/>
          <p:nvPr/>
        </p:nvSpPr>
        <p:spPr>
          <a:xfrm>
            <a:off x="8324450" y="2859275"/>
            <a:ext cx="393600" cy="3936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nl" sz="1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5</a:t>
            </a:r>
            <a:endParaRPr b="0" i="0" sz="14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5" name="Google Shape;435;p24"/>
          <p:cNvSpPr/>
          <p:nvPr/>
        </p:nvSpPr>
        <p:spPr>
          <a:xfrm flipH="1" rot="-5400000">
            <a:off x="6242750" y="3894275"/>
            <a:ext cx="518400" cy="393600"/>
          </a:xfrm>
          <a:prstGeom prst="uturnArrow">
            <a:avLst>
              <a:gd fmla="val 25000" name="adj1"/>
              <a:gd fmla="val 25000" name="adj2"/>
              <a:gd fmla="val 25000" name="adj3"/>
              <a:gd fmla="val 43750" name="adj4"/>
              <a:gd fmla="val 75000" name="adj5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6" name="Google Shape;436;p24"/>
          <p:cNvSpPr/>
          <p:nvPr/>
        </p:nvSpPr>
        <p:spPr>
          <a:xfrm>
            <a:off x="5842900" y="3851975"/>
            <a:ext cx="393600" cy="3936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nl" sz="1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endParaRPr b="0" i="0" sz="14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25"/>
          <p:cNvSpPr txBox="1"/>
          <p:nvPr/>
        </p:nvSpPr>
        <p:spPr>
          <a:xfrm>
            <a:off x="228600" y="228600"/>
            <a:ext cx="7019400" cy="720000"/>
          </a:xfrm>
          <a:prstGeom prst="rect">
            <a:avLst/>
          </a:prstGeom>
          <a:solidFill>
            <a:srgbClr val="0077B3"/>
          </a:solidFill>
          <a:ln>
            <a:noFill/>
          </a:ln>
        </p:spPr>
        <p:txBody>
          <a:bodyPr anchorCtr="0" anchor="ctr" bIns="216000" lIns="251975" spcFirstLastPara="1" rIns="216000" wrap="square" tIns="216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nl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Step 3: Benchmark Execution</a:t>
            </a:r>
            <a:endParaRPr b="0" i="0" sz="2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2" name="Google Shape;442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  <p:pic>
        <p:nvPicPr>
          <p:cNvPr id="443" name="Google Shape;443;p25"/>
          <p:cNvPicPr preferRelativeResize="0"/>
          <p:nvPr/>
        </p:nvPicPr>
        <p:blipFill rotWithShape="1">
          <a:blip r:embed="rId3">
            <a:alphaModFix/>
          </a:blip>
          <a:srcRect b="0" l="0" r="34870" t="0"/>
          <a:stretch/>
        </p:blipFill>
        <p:spPr>
          <a:xfrm>
            <a:off x="7375325" y="367350"/>
            <a:ext cx="1725676" cy="442500"/>
          </a:xfrm>
          <a:prstGeom prst="rect">
            <a:avLst/>
          </a:prstGeom>
          <a:noFill/>
          <a:ln>
            <a:noFill/>
          </a:ln>
        </p:spPr>
      </p:pic>
      <p:sp>
        <p:nvSpPr>
          <p:cNvPr id="444" name="Google Shape;444;p25"/>
          <p:cNvSpPr txBox="1"/>
          <p:nvPr/>
        </p:nvSpPr>
        <p:spPr>
          <a:xfrm>
            <a:off x="228600" y="958250"/>
            <a:ext cx="3851100" cy="38361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nl" sz="2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application 	= image class.</a:t>
            </a:r>
            <a:endParaRPr b="0" i="0" sz="20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nl" sz="2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app cloud cpu 	         	= 1.0</a:t>
            </a:r>
            <a:endParaRPr b="0" i="0" sz="20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nl" sz="2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app cloud memory       	= 3.0</a:t>
            </a:r>
            <a:endParaRPr b="0" i="0" sz="20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nl" sz="2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app endpoint cpu         	= 1.0</a:t>
            </a:r>
            <a:endParaRPr b="0" i="0" sz="20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nl" sz="2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app endpoint memory 	= 1.0</a:t>
            </a:r>
            <a:endParaRPr b="0" i="0" sz="20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5" name="Google Shape;445;p25"/>
          <p:cNvSpPr txBox="1"/>
          <p:nvPr/>
        </p:nvSpPr>
        <p:spPr>
          <a:xfrm>
            <a:off x="228600" y="948600"/>
            <a:ext cx="3851100" cy="602700"/>
          </a:xfrm>
          <a:prstGeom prst="rect">
            <a:avLst/>
          </a:prstGeom>
          <a:solidFill>
            <a:srgbClr val="F4B4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nl" sz="2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config-file.cfg</a:t>
            </a:r>
            <a:endParaRPr b="0" i="0" sz="20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6" name="Google Shape;446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  <p:sp>
        <p:nvSpPr>
          <p:cNvPr id="447" name="Google Shape;447;p25"/>
          <p:cNvSpPr txBox="1"/>
          <p:nvPr/>
        </p:nvSpPr>
        <p:spPr>
          <a:xfrm>
            <a:off x="4868975" y="1006550"/>
            <a:ext cx="4232100" cy="3739500"/>
          </a:xfrm>
          <a:prstGeom prst="rect">
            <a:avLst/>
          </a:prstGeom>
          <a:noFill/>
          <a:ln cap="flat" cmpd="sng" w="38100">
            <a:solidFill>
              <a:srgbClr val="0077B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nl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Continuum Framework</a:t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00"/>
              <a:buFont typeface="Arial"/>
              <a:buNone/>
            </a:pPr>
            <a:r>
              <a:t/>
            </a:r>
            <a:endParaRPr b="0" i="0" sz="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8" name="Google Shape;448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  <p:sp>
        <p:nvSpPr>
          <p:cNvPr id="449" name="Google Shape;449;p25"/>
          <p:cNvSpPr/>
          <p:nvPr/>
        </p:nvSpPr>
        <p:spPr>
          <a:xfrm>
            <a:off x="4987750" y="1451675"/>
            <a:ext cx="1625700" cy="1223400"/>
          </a:xfrm>
          <a:prstGeom prst="rect">
            <a:avLst/>
          </a:prstGeom>
          <a:solidFill>
            <a:srgbClr val="0077B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nl" sz="1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Virtual Machine 1</a:t>
            </a:r>
            <a:endParaRPr b="0" i="0" sz="14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nl" sz="1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Kubernetes</a:t>
            </a:r>
            <a:endParaRPr b="0" i="0" sz="14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nl" sz="1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Control Plane</a:t>
            </a:r>
            <a:endParaRPr b="0" i="0" sz="14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0" name="Google Shape;450;p25"/>
          <p:cNvSpPr/>
          <p:nvPr/>
        </p:nvSpPr>
        <p:spPr>
          <a:xfrm>
            <a:off x="7377900" y="1451675"/>
            <a:ext cx="1625700" cy="1223400"/>
          </a:xfrm>
          <a:prstGeom prst="rect">
            <a:avLst/>
          </a:prstGeom>
          <a:solidFill>
            <a:srgbClr val="0077B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nl" sz="1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Virtual Machine 2</a:t>
            </a:r>
            <a:endParaRPr b="0" i="0" sz="14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nl" sz="1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Kubernetes</a:t>
            </a:r>
            <a:endParaRPr b="0" i="0" sz="14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nl" sz="1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Cloud Worker</a:t>
            </a:r>
            <a:endParaRPr b="0" i="0" sz="14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1" name="Google Shape;451;p25"/>
          <p:cNvSpPr/>
          <p:nvPr/>
        </p:nvSpPr>
        <p:spPr>
          <a:xfrm>
            <a:off x="6698750" y="3437075"/>
            <a:ext cx="1625700" cy="1223400"/>
          </a:xfrm>
          <a:prstGeom prst="rect">
            <a:avLst/>
          </a:prstGeom>
          <a:solidFill>
            <a:srgbClr val="BF9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nl" sz="1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Virtual Machine 3</a:t>
            </a:r>
            <a:endParaRPr b="0" i="0" sz="14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nl" sz="1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Docker</a:t>
            </a:r>
            <a:endParaRPr b="0" i="0" sz="14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nl" sz="1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Endpoint / User</a:t>
            </a:r>
            <a:endParaRPr b="0" i="0" sz="14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2" name="Google Shape;452;p25"/>
          <p:cNvSpPr/>
          <p:nvPr/>
        </p:nvSpPr>
        <p:spPr>
          <a:xfrm flipH="1" rot="10800000">
            <a:off x="5541400" y="2675075"/>
            <a:ext cx="518400" cy="393600"/>
          </a:xfrm>
          <a:prstGeom prst="uturnArrow">
            <a:avLst>
              <a:gd fmla="val 25000" name="adj1"/>
              <a:gd fmla="val 25000" name="adj2"/>
              <a:gd fmla="val 25000" name="adj3"/>
              <a:gd fmla="val 43750" name="adj4"/>
              <a:gd fmla="val 75000" name="adj5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3" name="Google Shape;453;p25"/>
          <p:cNvSpPr/>
          <p:nvPr/>
        </p:nvSpPr>
        <p:spPr>
          <a:xfrm>
            <a:off x="5603800" y="3158200"/>
            <a:ext cx="393600" cy="3936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nl" sz="1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 b="0" i="0" sz="14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4" name="Google Shape;454;p25"/>
          <p:cNvSpPr/>
          <p:nvPr/>
        </p:nvSpPr>
        <p:spPr>
          <a:xfrm flipH="1" rot="10800000">
            <a:off x="7551200" y="2677775"/>
            <a:ext cx="214500" cy="7593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5" name="Google Shape;455;p25"/>
          <p:cNvSpPr/>
          <p:nvPr/>
        </p:nvSpPr>
        <p:spPr>
          <a:xfrm>
            <a:off x="8008400" y="2677775"/>
            <a:ext cx="214500" cy="7593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6" name="Google Shape;456;p25"/>
          <p:cNvSpPr/>
          <p:nvPr/>
        </p:nvSpPr>
        <p:spPr>
          <a:xfrm flipH="1" rot="-5400000">
            <a:off x="6888425" y="1683725"/>
            <a:ext cx="214500" cy="7593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7" name="Google Shape;457;p25"/>
          <p:cNvSpPr/>
          <p:nvPr/>
        </p:nvSpPr>
        <p:spPr>
          <a:xfrm>
            <a:off x="6798875" y="1543125"/>
            <a:ext cx="393600" cy="3936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nl" sz="1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endParaRPr b="0" i="0" sz="14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8" name="Google Shape;458;p25"/>
          <p:cNvSpPr/>
          <p:nvPr/>
        </p:nvSpPr>
        <p:spPr>
          <a:xfrm>
            <a:off x="7090250" y="2859275"/>
            <a:ext cx="393600" cy="3936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nl" sz="1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4</a:t>
            </a:r>
            <a:endParaRPr b="0" i="0" sz="14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9" name="Google Shape;459;p25"/>
          <p:cNvSpPr/>
          <p:nvPr/>
        </p:nvSpPr>
        <p:spPr>
          <a:xfrm>
            <a:off x="8324450" y="2859275"/>
            <a:ext cx="393600" cy="3936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nl" sz="1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5</a:t>
            </a:r>
            <a:endParaRPr b="0" i="0" sz="14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60" name="Google Shape;460;p25"/>
          <p:cNvSpPr/>
          <p:nvPr/>
        </p:nvSpPr>
        <p:spPr>
          <a:xfrm flipH="1" rot="-5400000">
            <a:off x="6242750" y="3894275"/>
            <a:ext cx="518400" cy="393600"/>
          </a:xfrm>
          <a:prstGeom prst="uturnArrow">
            <a:avLst>
              <a:gd fmla="val 25000" name="adj1"/>
              <a:gd fmla="val 25000" name="adj2"/>
              <a:gd fmla="val 25000" name="adj3"/>
              <a:gd fmla="val 43750" name="adj4"/>
              <a:gd fmla="val 75000" name="adj5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61" name="Google Shape;461;p25"/>
          <p:cNvSpPr/>
          <p:nvPr/>
        </p:nvSpPr>
        <p:spPr>
          <a:xfrm>
            <a:off x="5842900" y="3851975"/>
            <a:ext cx="393600" cy="3936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nl" sz="1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endParaRPr b="0" i="0" sz="14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6" name="Google Shape;466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3278100"/>
            <a:ext cx="3447199" cy="1811126"/>
          </a:xfrm>
          <a:prstGeom prst="rect">
            <a:avLst/>
          </a:prstGeom>
          <a:noFill/>
          <a:ln>
            <a:noFill/>
          </a:ln>
        </p:spPr>
      </p:pic>
      <p:sp>
        <p:nvSpPr>
          <p:cNvPr id="467" name="Google Shape;467;p26"/>
          <p:cNvSpPr txBox="1"/>
          <p:nvPr/>
        </p:nvSpPr>
        <p:spPr>
          <a:xfrm>
            <a:off x="228600" y="228600"/>
            <a:ext cx="7019400" cy="720000"/>
          </a:xfrm>
          <a:prstGeom prst="rect">
            <a:avLst/>
          </a:prstGeom>
          <a:solidFill>
            <a:srgbClr val="0077B3"/>
          </a:solidFill>
          <a:ln>
            <a:noFill/>
          </a:ln>
        </p:spPr>
        <p:txBody>
          <a:bodyPr anchorCtr="0" anchor="ctr" bIns="216000" lIns="251975" spcFirstLastPara="1" rIns="216000" wrap="square" tIns="216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nl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Step 4: Data Gathering &amp; Visualisation</a:t>
            </a:r>
            <a:endParaRPr b="0" i="0" sz="2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8" name="Google Shape;468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  <p:pic>
        <p:nvPicPr>
          <p:cNvPr id="469" name="Google Shape;469;p26"/>
          <p:cNvPicPr preferRelativeResize="0"/>
          <p:nvPr/>
        </p:nvPicPr>
        <p:blipFill rotWithShape="1">
          <a:blip r:embed="rId4">
            <a:alphaModFix/>
          </a:blip>
          <a:srcRect b="0" l="0" r="34870" t="0"/>
          <a:stretch/>
        </p:blipFill>
        <p:spPr>
          <a:xfrm>
            <a:off x="7375325" y="367350"/>
            <a:ext cx="1725676" cy="44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0" name="Google Shape;470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68880" y="948600"/>
            <a:ext cx="5545145" cy="2308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" name="Google Shape;471;p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485100" y="1850512"/>
            <a:ext cx="4658898" cy="2597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27"/>
          <p:cNvSpPr txBox="1"/>
          <p:nvPr/>
        </p:nvSpPr>
        <p:spPr>
          <a:xfrm>
            <a:off x="228600" y="228600"/>
            <a:ext cx="7019400" cy="720000"/>
          </a:xfrm>
          <a:prstGeom prst="rect">
            <a:avLst/>
          </a:prstGeom>
          <a:solidFill>
            <a:srgbClr val="0077B3"/>
          </a:solidFill>
          <a:ln>
            <a:noFill/>
          </a:ln>
        </p:spPr>
        <p:txBody>
          <a:bodyPr anchorCtr="0" anchor="ctr" bIns="216000" lIns="251975" spcFirstLastPara="1" rIns="216000" wrap="square" tIns="216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nl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Today, You Will</a:t>
            </a:r>
            <a:endParaRPr b="0" i="0" sz="2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7" name="Google Shape;477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  <p:pic>
        <p:nvPicPr>
          <p:cNvPr id="478" name="Google Shape;478;p27"/>
          <p:cNvPicPr preferRelativeResize="0"/>
          <p:nvPr/>
        </p:nvPicPr>
        <p:blipFill rotWithShape="1">
          <a:blip r:embed="rId3">
            <a:alphaModFix/>
          </a:blip>
          <a:srcRect b="0" l="0" r="34870" t="0"/>
          <a:stretch/>
        </p:blipFill>
        <p:spPr>
          <a:xfrm>
            <a:off x="7375325" y="367350"/>
            <a:ext cx="1725676" cy="442500"/>
          </a:xfrm>
          <a:prstGeom prst="rect">
            <a:avLst/>
          </a:prstGeom>
          <a:noFill/>
          <a:ln>
            <a:noFill/>
          </a:ln>
        </p:spPr>
      </p:pic>
      <p:sp>
        <p:nvSpPr>
          <p:cNvPr id="479" name="Google Shape;479;p27"/>
          <p:cNvSpPr txBox="1"/>
          <p:nvPr/>
        </p:nvSpPr>
        <p:spPr>
          <a:xfrm>
            <a:off x="228600" y="1158950"/>
            <a:ext cx="5754300" cy="3103200"/>
          </a:xfrm>
          <a:prstGeom prst="rect">
            <a:avLst/>
          </a:prstGeom>
          <a:noFill/>
          <a:ln cap="flat" cmpd="sng" w="38100">
            <a:solidFill>
              <a:srgbClr val="0077B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100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AutoNum type="arabicPeriod"/>
            </a:pPr>
            <a:r>
              <a:rPr b="0" i="0" lang="nl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Deploy image classification app with Continuum, on VMs and Kubernetes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AutoNum type="arabicPeriod"/>
            </a:pPr>
            <a:r>
              <a:rPr b="0" i="0" lang="nl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Get familiar with Kubernetes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AutoNum type="arabicPeriod"/>
            </a:pPr>
            <a:r>
              <a:rPr b="0" i="0" lang="nl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Visualize cloud operations with Prometheus and Grafana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AutoNum type="arabicPeriod"/>
            </a:pPr>
            <a:r>
              <a:rPr b="0" i="0" lang="nl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Deploy and instrument apps by hand on Kubernetes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0" name="Google Shape;480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58975" y="2949068"/>
            <a:ext cx="2355451" cy="1324909"/>
          </a:xfrm>
          <a:prstGeom prst="rect">
            <a:avLst/>
          </a:prstGeom>
          <a:noFill/>
          <a:ln>
            <a:noFill/>
          </a:ln>
        </p:spPr>
      </p:pic>
      <p:pic>
        <p:nvPicPr>
          <p:cNvPr id="481" name="Google Shape;481;p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982763" y="1413613"/>
            <a:ext cx="2355451" cy="1324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3"/>
          <p:cNvSpPr txBox="1"/>
          <p:nvPr/>
        </p:nvSpPr>
        <p:spPr>
          <a:xfrm>
            <a:off x="228600" y="228600"/>
            <a:ext cx="7019400" cy="720000"/>
          </a:xfrm>
          <a:prstGeom prst="rect">
            <a:avLst/>
          </a:prstGeom>
          <a:solidFill>
            <a:srgbClr val="0077B3"/>
          </a:solidFill>
          <a:ln>
            <a:noFill/>
          </a:ln>
        </p:spPr>
        <p:txBody>
          <a:bodyPr anchorCtr="0" anchor="ctr" bIns="216000" lIns="251975" spcFirstLastPara="1" rIns="216000" wrap="square" tIns="216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nl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Offloading Scenarios</a:t>
            </a:r>
            <a:endParaRPr b="0" i="0" sz="2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  <p:pic>
        <p:nvPicPr>
          <p:cNvPr id="85" name="Google Shape;85;p3"/>
          <p:cNvPicPr preferRelativeResize="0"/>
          <p:nvPr/>
        </p:nvPicPr>
        <p:blipFill rotWithShape="1">
          <a:blip r:embed="rId3">
            <a:alphaModFix/>
          </a:blip>
          <a:srcRect b="0" l="0" r="34870" t="0"/>
          <a:stretch/>
        </p:blipFill>
        <p:spPr>
          <a:xfrm>
            <a:off x="7375325" y="367350"/>
            <a:ext cx="1725676" cy="44250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3"/>
          <p:cNvSpPr txBox="1"/>
          <p:nvPr/>
        </p:nvSpPr>
        <p:spPr>
          <a:xfrm>
            <a:off x="228600" y="1510800"/>
            <a:ext cx="4171200" cy="16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nl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Many questions to answer: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</a:pPr>
            <a:r>
              <a:rPr b="0" i="0" lang="nl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Where to offload from/to?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</a:pPr>
            <a:r>
              <a:rPr b="0" i="0" lang="nl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Available resources?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</a:pPr>
            <a:r>
              <a:rPr b="0" i="0" lang="nl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Application requirements?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7" name="Google Shape;87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0550" y="3124625"/>
            <a:ext cx="2770825" cy="173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58750" y="1053600"/>
            <a:ext cx="3075995" cy="173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061387" y="3290938"/>
            <a:ext cx="2713462" cy="1808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774850" y="2785363"/>
            <a:ext cx="2941420" cy="1808975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3"/>
          <p:cNvSpPr txBox="1"/>
          <p:nvPr/>
        </p:nvSpPr>
        <p:spPr>
          <a:xfrm>
            <a:off x="228600" y="1053600"/>
            <a:ext cx="5168100" cy="49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nl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There are many offloading scenarios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28"/>
          <p:cNvSpPr txBox="1"/>
          <p:nvPr/>
        </p:nvSpPr>
        <p:spPr>
          <a:xfrm>
            <a:off x="228600" y="228600"/>
            <a:ext cx="7019400" cy="720000"/>
          </a:xfrm>
          <a:prstGeom prst="rect">
            <a:avLst/>
          </a:prstGeom>
          <a:solidFill>
            <a:srgbClr val="0077B3"/>
          </a:solidFill>
          <a:ln>
            <a:noFill/>
          </a:ln>
        </p:spPr>
        <p:txBody>
          <a:bodyPr anchorCtr="0" anchor="ctr" bIns="216000" lIns="251975" spcFirstLastPara="1" rIns="216000" wrap="square" tIns="216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nl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Before We Start The Tutorial</a:t>
            </a:r>
            <a:endParaRPr b="0" i="0" sz="2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7" name="Google Shape;487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  <p:sp>
        <p:nvSpPr>
          <p:cNvPr id="488" name="Google Shape;488;p28"/>
          <p:cNvSpPr txBox="1"/>
          <p:nvPr/>
        </p:nvSpPr>
        <p:spPr>
          <a:xfrm>
            <a:off x="228600" y="1131600"/>
            <a:ext cx="5213400" cy="3385200"/>
          </a:xfrm>
          <a:prstGeom prst="rect">
            <a:avLst/>
          </a:prstGeom>
          <a:noFill/>
          <a:ln cap="flat" cmpd="sng" w="38100">
            <a:solidFill>
              <a:srgbClr val="0077B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100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</a:pPr>
            <a:r>
              <a:rPr b="0" i="0" lang="nl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 provide access to hardware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</a:pPr>
            <a:r>
              <a:rPr b="0" i="0" lang="nl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Send your </a:t>
            </a:r>
            <a:r>
              <a:rPr b="0" i="0" lang="nl" sz="24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PUBLIC</a:t>
            </a:r>
            <a:r>
              <a:rPr b="0" i="0" lang="nl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SSH key to </a:t>
            </a:r>
            <a:r>
              <a:rPr b="0" i="0" lang="nl" sz="2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m.s.jansen@vu.nl</a:t>
            </a:r>
            <a:r>
              <a:rPr b="0" i="0" lang="nl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(as text in the email and not as attachment)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1000"/>
              </a:spcAft>
              <a:buClr>
                <a:srgbClr val="000000"/>
              </a:buClr>
              <a:buSzPts val="2400"/>
              <a:buFont typeface="Arial"/>
              <a:buChar char="●"/>
            </a:pPr>
            <a:r>
              <a:rPr b="0" i="0" lang="nl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May need to group up depending on no. participants. If so, only 1 person per group sends SSH key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9" name="Google Shape;489;p28"/>
          <p:cNvPicPr preferRelativeResize="0"/>
          <p:nvPr/>
        </p:nvPicPr>
        <p:blipFill rotWithShape="1">
          <a:blip r:embed="rId4">
            <a:alphaModFix/>
          </a:blip>
          <a:srcRect b="0" l="0" r="34870" t="0"/>
          <a:stretch/>
        </p:blipFill>
        <p:spPr>
          <a:xfrm>
            <a:off x="7375325" y="367350"/>
            <a:ext cx="1725676" cy="44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" name="Google Shape;490;p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477537" y="3167675"/>
            <a:ext cx="1792225" cy="1792225"/>
          </a:xfrm>
          <a:prstGeom prst="rect">
            <a:avLst/>
          </a:prstGeom>
          <a:noFill/>
          <a:ln>
            <a:noFill/>
          </a:ln>
        </p:spPr>
      </p:pic>
      <p:sp>
        <p:nvSpPr>
          <p:cNvPr id="491" name="Google Shape;491;p28"/>
          <p:cNvSpPr txBox="1"/>
          <p:nvPr/>
        </p:nvSpPr>
        <p:spPr>
          <a:xfrm>
            <a:off x="5675050" y="1131600"/>
            <a:ext cx="3397200" cy="1982400"/>
          </a:xfrm>
          <a:prstGeom prst="rect">
            <a:avLst/>
          </a:prstGeom>
          <a:noFill/>
          <a:ln cap="flat" cmpd="sng" w="38100">
            <a:solidFill>
              <a:srgbClr val="0077B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nl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START HERE:</a:t>
            </a:r>
            <a:endParaRPr b="1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100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nl" sz="2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https://github.com/atlarge-research/continuum/tree/tutorial-2024</a:t>
            </a:r>
            <a:r>
              <a:rPr b="0" i="0" lang="nl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000" y="993150"/>
            <a:ext cx="9053976" cy="1616279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4"/>
          <p:cNvSpPr txBox="1"/>
          <p:nvPr/>
        </p:nvSpPr>
        <p:spPr>
          <a:xfrm>
            <a:off x="228600" y="228600"/>
            <a:ext cx="7019400" cy="720000"/>
          </a:xfrm>
          <a:prstGeom prst="rect">
            <a:avLst/>
          </a:prstGeom>
          <a:solidFill>
            <a:srgbClr val="0077B3"/>
          </a:solidFill>
          <a:ln>
            <a:noFill/>
          </a:ln>
        </p:spPr>
        <p:txBody>
          <a:bodyPr anchorCtr="0" anchor="ctr" bIns="216000" lIns="251975" spcFirstLastPara="1" rIns="216000" wrap="square" tIns="216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nl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Compute Continuum in 3 Layers</a:t>
            </a:r>
            <a:endParaRPr b="0" i="0" sz="2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  <p:pic>
        <p:nvPicPr>
          <p:cNvPr id="99" name="Google Shape;99;p4"/>
          <p:cNvPicPr preferRelativeResize="0"/>
          <p:nvPr/>
        </p:nvPicPr>
        <p:blipFill rotWithShape="1">
          <a:blip r:embed="rId4">
            <a:alphaModFix/>
          </a:blip>
          <a:srcRect b="0" l="0" r="34870" t="0"/>
          <a:stretch/>
        </p:blipFill>
        <p:spPr>
          <a:xfrm>
            <a:off x="7375325" y="367350"/>
            <a:ext cx="1725676" cy="44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4"/>
          <p:cNvPicPr preferRelativeResize="0"/>
          <p:nvPr/>
        </p:nvPicPr>
        <p:blipFill rotWithShape="1">
          <a:blip r:embed="rId5">
            <a:alphaModFix/>
          </a:blip>
          <a:srcRect b="0" l="54483" r="0" t="0"/>
          <a:stretch/>
        </p:blipFill>
        <p:spPr>
          <a:xfrm>
            <a:off x="62674" y="2560525"/>
            <a:ext cx="1998426" cy="210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4"/>
          <p:cNvSpPr txBox="1"/>
          <p:nvPr/>
        </p:nvSpPr>
        <p:spPr>
          <a:xfrm>
            <a:off x="185525" y="4505750"/>
            <a:ext cx="1998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nl" sz="2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Endpoint</a:t>
            </a:r>
            <a:endParaRPr b="0" i="0" sz="28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2" name="Google Shape;102;p4"/>
          <p:cNvSpPr txBox="1"/>
          <p:nvPr/>
        </p:nvSpPr>
        <p:spPr>
          <a:xfrm>
            <a:off x="2337075" y="2820000"/>
            <a:ext cx="6484500" cy="22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Char char="●"/>
            </a:pPr>
            <a:r>
              <a:rPr b="0" i="0" lang="nl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Generates data through users and sensors</a:t>
            </a:r>
            <a:endParaRPr b="0" i="0" sz="2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Char char="●"/>
            </a:pPr>
            <a:r>
              <a:rPr b="0" i="0" lang="nl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Native processing requires no offloading</a:t>
            </a:r>
            <a:endParaRPr b="0" i="0" sz="2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Char char="●"/>
            </a:pPr>
            <a:r>
              <a:rPr b="0" i="0" lang="nl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No need to share resources</a:t>
            </a:r>
            <a:endParaRPr b="0" i="0" sz="2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Char char="●"/>
            </a:pPr>
            <a:r>
              <a:rPr b="0" i="0" lang="nl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Limited resources and energy</a:t>
            </a:r>
            <a:endParaRPr b="0" i="0" sz="2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Char char="●"/>
            </a:pPr>
            <a:r>
              <a:rPr b="0" i="0" lang="nl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Mobile</a:t>
            </a:r>
            <a:endParaRPr b="0" i="0" sz="2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000" y="993150"/>
            <a:ext cx="9053976" cy="1616279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5"/>
          <p:cNvSpPr txBox="1"/>
          <p:nvPr/>
        </p:nvSpPr>
        <p:spPr>
          <a:xfrm>
            <a:off x="228600" y="228600"/>
            <a:ext cx="7019400" cy="720000"/>
          </a:xfrm>
          <a:prstGeom prst="rect">
            <a:avLst/>
          </a:prstGeom>
          <a:solidFill>
            <a:srgbClr val="0077B3"/>
          </a:solidFill>
          <a:ln>
            <a:noFill/>
          </a:ln>
        </p:spPr>
        <p:txBody>
          <a:bodyPr anchorCtr="0" anchor="ctr" bIns="216000" lIns="251975" spcFirstLastPara="1" rIns="216000" wrap="square" tIns="216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nl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Compute Continuum in 3 Layers</a:t>
            </a:r>
            <a:endParaRPr b="0" i="0" sz="2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  <p:pic>
        <p:nvPicPr>
          <p:cNvPr id="110" name="Google Shape;110;p5"/>
          <p:cNvPicPr preferRelativeResize="0"/>
          <p:nvPr/>
        </p:nvPicPr>
        <p:blipFill rotWithShape="1">
          <a:blip r:embed="rId4">
            <a:alphaModFix/>
          </a:blip>
          <a:srcRect b="0" l="0" r="34870" t="0"/>
          <a:stretch/>
        </p:blipFill>
        <p:spPr>
          <a:xfrm>
            <a:off x="7375325" y="367350"/>
            <a:ext cx="1725676" cy="44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804974" y="2555451"/>
            <a:ext cx="2727250" cy="2102698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5"/>
          <p:cNvSpPr txBox="1"/>
          <p:nvPr/>
        </p:nvSpPr>
        <p:spPr>
          <a:xfrm>
            <a:off x="3485975" y="4505750"/>
            <a:ext cx="2727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nl" sz="2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Edge</a:t>
            </a:r>
            <a:endParaRPr b="0" i="0" sz="28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" name="Google Shape;113;p5"/>
          <p:cNvSpPr txBox="1"/>
          <p:nvPr/>
        </p:nvSpPr>
        <p:spPr>
          <a:xfrm>
            <a:off x="0" y="2905850"/>
            <a:ext cx="3371400" cy="18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Char char="●"/>
            </a:pPr>
            <a:r>
              <a:rPr b="0" i="0" lang="nl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More resources than endpoints</a:t>
            </a:r>
            <a:endParaRPr b="0" i="0" sz="2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Char char="●"/>
            </a:pPr>
            <a:r>
              <a:rPr b="0" i="0" lang="nl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Low latency to endpoint and cloud</a:t>
            </a:r>
            <a:endParaRPr b="0" i="0" sz="2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4" name="Google Shape;114;p5"/>
          <p:cNvSpPr txBox="1"/>
          <p:nvPr/>
        </p:nvSpPr>
        <p:spPr>
          <a:xfrm>
            <a:off x="5638800" y="2982050"/>
            <a:ext cx="3292800" cy="18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Char char="●"/>
            </a:pPr>
            <a:r>
              <a:rPr b="0" i="0" lang="nl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Limited reliability</a:t>
            </a:r>
            <a:endParaRPr b="0" i="0" sz="2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Char char="●"/>
            </a:pPr>
            <a:r>
              <a:rPr b="0" i="0" lang="nl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Offload target for endpoint users AND cloud services</a:t>
            </a:r>
            <a:endParaRPr b="0" i="0" sz="2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000" y="993150"/>
            <a:ext cx="9053976" cy="1616279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6"/>
          <p:cNvSpPr txBox="1"/>
          <p:nvPr/>
        </p:nvSpPr>
        <p:spPr>
          <a:xfrm>
            <a:off x="228600" y="228600"/>
            <a:ext cx="7019400" cy="720000"/>
          </a:xfrm>
          <a:prstGeom prst="rect">
            <a:avLst/>
          </a:prstGeom>
          <a:solidFill>
            <a:srgbClr val="0077B3"/>
          </a:solidFill>
          <a:ln>
            <a:noFill/>
          </a:ln>
        </p:spPr>
        <p:txBody>
          <a:bodyPr anchorCtr="0" anchor="ctr" bIns="216000" lIns="251975" spcFirstLastPara="1" rIns="216000" wrap="square" tIns="216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nl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Compute Continuum in 3 Layers</a:t>
            </a:r>
            <a:endParaRPr b="0" i="0" sz="2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  <p:pic>
        <p:nvPicPr>
          <p:cNvPr id="122" name="Google Shape;122;p6"/>
          <p:cNvPicPr preferRelativeResize="0"/>
          <p:nvPr/>
        </p:nvPicPr>
        <p:blipFill rotWithShape="1">
          <a:blip r:embed="rId4">
            <a:alphaModFix/>
          </a:blip>
          <a:srcRect b="0" l="0" r="34870" t="0"/>
          <a:stretch/>
        </p:blipFill>
        <p:spPr>
          <a:xfrm>
            <a:off x="7375325" y="367350"/>
            <a:ext cx="1725676" cy="44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6"/>
          <p:cNvPicPr preferRelativeResize="0"/>
          <p:nvPr/>
        </p:nvPicPr>
        <p:blipFill rotWithShape="1">
          <a:blip r:embed="rId5">
            <a:alphaModFix/>
          </a:blip>
          <a:srcRect b="0" l="0" r="31430" t="0"/>
          <a:stretch/>
        </p:blipFill>
        <p:spPr>
          <a:xfrm>
            <a:off x="6499500" y="2609425"/>
            <a:ext cx="2362301" cy="1937949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6"/>
          <p:cNvSpPr txBox="1"/>
          <p:nvPr/>
        </p:nvSpPr>
        <p:spPr>
          <a:xfrm>
            <a:off x="6399050" y="4505750"/>
            <a:ext cx="2563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nl" sz="2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Cloud</a:t>
            </a:r>
            <a:endParaRPr b="0" i="0" sz="28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5" name="Google Shape;125;p6"/>
          <p:cNvSpPr txBox="1"/>
          <p:nvPr/>
        </p:nvSpPr>
        <p:spPr>
          <a:xfrm>
            <a:off x="51075" y="2820000"/>
            <a:ext cx="6484500" cy="18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Char char="●"/>
            </a:pPr>
            <a:r>
              <a:rPr b="0" i="0" lang="nl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High latency to endpoints</a:t>
            </a:r>
            <a:endParaRPr b="0" i="0" sz="2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Char char="●"/>
            </a:pPr>
            <a:r>
              <a:rPr b="0" i="0" lang="nl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Owned by cloud provider (privacy?)</a:t>
            </a:r>
            <a:endParaRPr b="0" i="0" sz="2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Char char="●"/>
            </a:pPr>
            <a:r>
              <a:rPr b="0" i="0" lang="nl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Near-infinite resources</a:t>
            </a:r>
            <a:endParaRPr b="0" i="0" sz="2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Char char="●"/>
            </a:pPr>
            <a:r>
              <a:rPr b="0" i="0" lang="nl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Variety of services</a:t>
            </a:r>
            <a:endParaRPr b="0" i="0" sz="2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000" y="993150"/>
            <a:ext cx="9053976" cy="1616279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7"/>
          <p:cNvSpPr txBox="1"/>
          <p:nvPr/>
        </p:nvSpPr>
        <p:spPr>
          <a:xfrm>
            <a:off x="228600" y="228600"/>
            <a:ext cx="7019400" cy="720000"/>
          </a:xfrm>
          <a:prstGeom prst="rect">
            <a:avLst/>
          </a:prstGeom>
          <a:solidFill>
            <a:srgbClr val="0077B3"/>
          </a:solidFill>
          <a:ln>
            <a:noFill/>
          </a:ln>
        </p:spPr>
        <p:txBody>
          <a:bodyPr anchorCtr="0" anchor="ctr" bIns="216000" lIns="251975" spcFirstLastPara="1" rIns="216000" wrap="square" tIns="216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nl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Compute Continuum in 3 Layers</a:t>
            </a:r>
            <a:endParaRPr b="0" i="0" sz="2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  <p:pic>
        <p:nvPicPr>
          <p:cNvPr id="133" name="Google Shape;133;p7"/>
          <p:cNvPicPr preferRelativeResize="0"/>
          <p:nvPr/>
        </p:nvPicPr>
        <p:blipFill rotWithShape="1">
          <a:blip r:embed="rId4">
            <a:alphaModFix/>
          </a:blip>
          <a:srcRect b="0" l="0" r="34870" t="0"/>
          <a:stretch/>
        </p:blipFill>
        <p:spPr>
          <a:xfrm>
            <a:off x="7375325" y="367350"/>
            <a:ext cx="1725676" cy="44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7"/>
          <p:cNvPicPr preferRelativeResize="0"/>
          <p:nvPr/>
        </p:nvPicPr>
        <p:blipFill rotWithShape="1">
          <a:blip r:embed="rId5">
            <a:alphaModFix/>
          </a:blip>
          <a:srcRect b="0" l="0" r="31430" t="0"/>
          <a:stretch/>
        </p:blipFill>
        <p:spPr>
          <a:xfrm>
            <a:off x="6499500" y="2609425"/>
            <a:ext cx="2362301" cy="1937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804974" y="2555451"/>
            <a:ext cx="2727250" cy="21026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7"/>
          <p:cNvPicPr preferRelativeResize="0"/>
          <p:nvPr/>
        </p:nvPicPr>
        <p:blipFill rotWithShape="1">
          <a:blip r:embed="rId7">
            <a:alphaModFix/>
          </a:blip>
          <a:srcRect b="0" l="54483" r="0" t="0"/>
          <a:stretch/>
        </p:blipFill>
        <p:spPr>
          <a:xfrm>
            <a:off x="62674" y="2560525"/>
            <a:ext cx="1998426" cy="210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7"/>
          <p:cNvSpPr txBox="1"/>
          <p:nvPr/>
        </p:nvSpPr>
        <p:spPr>
          <a:xfrm>
            <a:off x="6399050" y="4505750"/>
            <a:ext cx="2563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nl" sz="2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Cloud</a:t>
            </a:r>
            <a:endParaRPr b="0" i="0" sz="28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8" name="Google Shape;138;p7"/>
          <p:cNvSpPr txBox="1"/>
          <p:nvPr/>
        </p:nvSpPr>
        <p:spPr>
          <a:xfrm>
            <a:off x="185525" y="4505750"/>
            <a:ext cx="1998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nl" sz="2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Endpoint</a:t>
            </a:r>
            <a:endParaRPr b="0" i="0" sz="28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9" name="Google Shape;139;p7"/>
          <p:cNvSpPr txBox="1"/>
          <p:nvPr/>
        </p:nvSpPr>
        <p:spPr>
          <a:xfrm>
            <a:off x="3485975" y="4505750"/>
            <a:ext cx="2727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nl" sz="2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Edge</a:t>
            </a:r>
            <a:endParaRPr b="0" i="0" sz="28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40" name="Google Shape;140;p7"/>
          <p:cNvCxnSpPr/>
          <p:nvPr/>
        </p:nvCxnSpPr>
        <p:spPr>
          <a:xfrm rot="10800000">
            <a:off x="2029774" y="3454400"/>
            <a:ext cx="927600" cy="0"/>
          </a:xfrm>
          <a:prstGeom prst="straightConnector1">
            <a:avLst/>
          </a:prstGeom>
          <a:noFill/>
          <a:ln cap="flat" cmpd="sng" w="38100">
            <a:solidFill>
              <a:srgbClr val="424242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141" name="Google Shape;141;p7"/>
          <p:cNvCxnSpPr/>
          <p:nvPr/>
        </p:nvCxnSpPr>
        <p:spPr>
          <a:xfrm rot="10800000">
            <a:off x="5532274" y="3454400"/>
            <a:ext cx="927600" cy="0"/>
          </a:xfrm>
          <a:prstGeom prst="straightConnector1">
            <a:avLst/>
          </a:prstGeom>
          <a:noFill/>
          <a:ln cap="flat" cmpd="sng" w="38100">
            <a:solidFill>
              <a:srgbClr val="424242"/>
            </a:solidFill>
            <a:prstDash val="solid"/>
            <a:round/>
            <a:headEnd len="med" w="med" type="stealth"/>
            <a:tailEnd len="med" w="med" type="stealth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8"/>
          <p:cNvSpPr txBox="1"/>
          <p:nvPr/>
        </p:nvSpPr>
        <p:spPr>
          <a:xfrm>
            <a:off x="228600" y="228600"/>
            <a:ext cx="7019400" cy="720000"/>
          </a:xfrm>
          <a:prstGeom prst="rect">
            <a:avLst/>
          </a:prstGeom>
          <a:solidFill>
            <a:srgbClr val="0077B3"/>
          </a:solidFill>
          <a:ln>
            <a:noFill/>
          </a:ln>
        </p:spPr>
        <p:txBody>
          <a:bodyPr anchorCtr="0" anchor="ctr" bIns="216000" lIns="251975" spcFirstLastPara="1" rIns="216000" wrap="square" tIns="216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nl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Offloading Choices: Big Impact</a:t>
            </a:r>
            <a:endParaRPr b="0" i="0" sz="2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  <p:pic>
        <p:nvPicPr>
          <p:cNvPr id="148" name="Google Shape;148;p8"/>
          <p:cNvPicPr preferRelativeResize="0"/>
          <p:nvPr/>
        </p:nvPicPr>
        <p:blipFill rotWithShape="1">
          <a:blip r:embed="rId3">
            <a:alphaModFix/>
          </a:blip>
          <a:srcRect b="0" l="0" r="34870" t="0"/>
          <a:stretch/>
        </p:blipFill>
        <p:spPr>
          <a:xfrm>
            <a:off x="7375325" y="367350"/>
            <a:ext cx="1725676" cy="44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8"/>
          <p:cNvPicPr preferRelativeResize="0"/>
          <p:nvPr/>
        </p:nvPicPr>
        <p:blipFill rotWithShape="1">
          <a:blip r:embed="rId4">
            <a:alphaModFix/>
          </a:blip>
          <a:srcRect b="0" l="0" r="31430" t="0"/>
          <a:stretch/>
        </p:blipFill>
        <p:spPr>
          <a:xfrm>
            <a:off x="6499500" y="2609425"/>
            <a:ext cx="2362301" cy="1937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804974" y="2555451"/>
            <a:ext cx="2727250" cy="21026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8"/>
          <p:cNvPicPr preferRelativeResize="0"/>
          <p:nvPr/>
        </p:nvPicPr>
        <p:blipFill rotWithShape="1">
          <a:blip r:embed="rId6">
            <a:alphaModFix/>
          </a:blip>
          <a:srcRect b="0" l="54483" r="0" t="0"/>
          <a:stretch/>
        </p:blipFill>
        <p:spPr>
          <a:xfrm>
            <a:off x="62674" y="2560525"/>
            <a:ext cx="1998426" cy="210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8"/>
          <p:cNvSpPr txBox="1"/>
          <p:nvPr/>
        </p:nvSpPr>
        <p:spPr>
          <a:xfrm>
            <a:off x="6399050" y="4505750"/>
            <a:ext cx="2563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nl" sz="2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Cloud</a:t>
            </a:r>
            <a:endParaRPr b="0" i="0" sz="28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3" name="Google Shape;153;p8"/>
          <p:cNvSpPr txBox="1"/>
          <p:nvPr/>
        </p:nvSpPr>
        <p:spPr>
          <a:xfrm>
            <a:off x="185525" y="4505750"/>
            <a:ext cx="1998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nl" sz="2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Endpoint</a:t>
            </a:r>
            <a:endParaRPr b="0" i="0" sz="28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4" name="Google Shape;154;p8"/>
          <p:cNvSpPr txBox="1"/>
          <p:nvPr/>
        </p:nvSpPr>
        <p:spPr>
          <a:xfrm>
            <a:off x="3485975" y="4505750"/>
            <a:ext cx="2727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nl" sz="2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Edge</a:t>
            </a:r>
            <a:endParaRPr b="0" i="0" sz="28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55" name="Google Shape;155;p8"/>
          <p:cNvCxnSpPr/>
          <p:nvPr/>
        </p:nvCxnSpPr>
        <p:spPr>
          <a:xfrm rot="10800000">
            <a:off x="2029774" y="3454400"/>
            <a:ext cx="927600" cy="0"/>
          </a:xfrm>
          <a:prstGeom prst="straightConnector1">
            <a:avLst/>
          </a:prstGeom>
          <a:noFill/>
          <a:ln cap="flat" cmpd="sng" w="38100">
            <a:solidFill>
              <a:srgbClr val="424242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156" name="Google Shape;156;p8"/>
          <p:cNvCxnSpPr/>
          <p:nvPr/>
        </p:nvCxnSpPr>
        <p:spPr>
          <a:xfrm rot="10800000">
            <a:off x="5532274" y="3454400"/>
            <a:ext cx="927600" cy="0"/>
          </a:xfrm>
          <a:prstGeom prst="straightConnector1">
            <a:avLst/>
          </a:prstGeom>
          <a:noFill/>
          <a:ln cap="flat" cmpd="sng" w="38100">
            <a:solidFill>
              <a:srgbClr val="424242"/>
            </a:solidFill>
            <a:prstDash val="solid"/>
            <a:round/>
            <a:headEnd len="med" w="med" type="stealth"/>
            <a:tailEnd len="med" w="med" type="stealth"/>
          </a:ln>
        </p:spPr>
      </p:cxnSp>
      <p:sp>
        <p:nvSpPr>
          <p:cNvPr id="157" name="Google Shape;157;p8"/>
          <p:cNvSpPr txBox="1"/>
          <p:nvPr/>
        </p:nvSpPr>
        <p:spPr>
          <a:xfrm>
            <a:off x="1987950" y="1056900"/>
            <a:ext cx="5168100" cy="49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nl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Time to process 1 image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8"/>
          <p:cNvSpPr/>
          <p:nvPr/>
        </p:nvSpPr>
        <p:spPr>
          <a:xfrm>
            <a:off x="565125" y="2356250"/>
            <a:ext cx="799800" cy="311400"/>
          </a:xfrm>
          <a:prstGeom prst="uturnArrow">
            <a:avLst>
              <a:gd fmla="val 25000" name="adj1"/>
              <a:gd fmla="val 25000" name="adj2"/>
              <a:gd fmla="val 25000" name="adj3"/>
              <a:gd fmla="val 43750" name="adj4"/>
              <a:gd fmla="val 75000" name="adj5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8"/>
          <p:cNvSpPr txBox="1"/>
          <p:nvPr/>
        </p:nvSpPr>
        <p:spPr>
          <a:xfrm>
            <a:off x="304800" y="1663200"/>
            <a:ext cx="1539000" cy="49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nl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Native: 1s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8"/>
          <p:cNvSpPr txBox="1"/>
          <p:nvPr/>
        </p:nvSpPr>
        <p:spPr>
          <a:xfrm>
            <a:off x="3399100" y="1663200"/>
            <a:ext cx="1539000" cy="49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nl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Edge: .5s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8"/>
          <p:cNvSpPr txBox="1"/>
          <p:nvPr/>
        </p:nvSpPr>
        <p:spPr>
          <a:xfrm>
            <a:off x="6845150" y="1663200"/>
            <a:ext cx="1671000" cy="49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nl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Cloud: .2s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8"/>
          <p:cNvSpPr txBox="1"/>
          <p:nvPr/>
        </p:nvSpPr>
        <p:spPr>
          <a:xfrm>
            <a:off x="1724075" y="2433400"/>
            <a:ext cx="1539000" cy="49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nl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WiFi:   .1s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8"/>
          <p:cNvSpPr txBox="1"/>
          <p:nvPr/>
        </p:nvSpPr>
        <p:spPr>
          <a:xfrm>
            <a:off x="1724075" y="2830025"/>
            <a:ext cx="1725600" cy="49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nl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Wired: .01s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8"/>
          <p:cNvSpPr txBox="1"/>
          <p:nvPr/>
        </p:nvSpPr>
        <p:spPr>
          <a:xfrm>
            <a:off x="4842400" y="2433400"/>
            <a:ext cx="1725600" cy="49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nl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Wired: .05s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65" name="Google Shape;165;p8"/>
          <p:cNvCxnSpPr/>
          <p:nvPr/>
        </p:nvCxnSpPr>
        <p:spPr>
          <a:xfrm>
            <a:off x="-19150" y="2222150"/>
            <a:ext cx="9195000" cy="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9"/>
          <p:cNvSpPr txBox="1"/>
          <p:nvPr/>
        </p:nvSpPr>
        <p:spPr>
          <a:xfrm>
            <a:off x="228600" y="228600"/>
            <a:ext cx="7019400" cy="720000"/>
          </a:xfrm>
          <a:prstGeom prst="rect">
            <a:avLst/>
          </a:prstGeom>
          <a:solidFill>
            <a:srgbClr val="0077B3"/>
          </a:solidFill>
          <a:ln>
            <a:noFill/>
          </a:ln>
        </p:spPr>
        <p:txBody>
          <a:bodyPr anchorCtr="0" anchor="ctr" bIns="216000" lIns="251975" spcFirstLastPara="1" rIns="216000" wrap="square" tIns="216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nl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Offloading Choices: Big Impact</a:t>
            </a:r>
            <a:endParaRPr b="0" i="0" sz="2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  <p:pic>
        <p:nvPicPr>
          <p:cNvPr id="172" name="Google Shape;172;p9"/>
          <p:cNvPicPr preferRelativeResize="0"/>
          <p:nvPr/>
        </p:nvPicPr>
        <p:blipFill rotWithShape="1">
          <a:blip r:embed="rId3">
            <a:alphaModFix/>
          </a:blip>
          <a:srcRect b="0" l="0" r="34870" t="0"/>
          <a:stretch/>
        </p:blipFill>
        <p:spPr>
          <a:xfrm>
            <a:off x="7375325" y="367350"/>
            <a:ext cx="1725676" cy="44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9"/>
          <p:cNvPicPr preferRelativeResize="0"/>
          <p:nvPr/>
        </p:nvPicPr>
        <p:blipFill rotWithShape="1">
          <a:blip r:embed="rId4">
            <a:alphaModFix/>
          </a:blip>
          <a:srcRect b="0" l="0" r="31430" t="0"/>
          <a:stretch/>
        </p:blipFill>
        <p:spPr>
          <a:xfrm>
            <a:off x="6499500" y="2609425"/>
            <a:ext cx="2362301" cy="1937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804974" y="2555451"/>
            <a:ext cx="2727250" cy="21026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9"/>
          <p:cNvPicPr preferRelativeResize="0"/>
          <p:nvPr/>
        </p:nvPicPr>
        <p:blipFill rotWithShape="1">
          <a:blip r:embed="rId6">
            <a:alphaModFix/>
          </a:blip>
          <a:srcRect b="0" l="54483" r="0" t="0"/>
          <a:stretch/>
        </p:blipFill>
        <p:spPr>
          <a:xfrm>
            <a:off x="304812" y="2397063"/>
            <a:ext cx="1470486" cy="1547213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9"/>
          <p:cNvSpPr txBox="1"/>
          <p:nvPr/>
        </p:nvSpPr>
        <p:spPr>
          <a:xfrm>
            <a:off x="6399050" y="4505750"/>
            <a:ext cx="2563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nl" sz="2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Cloud</a:t>
            </a:r>
            <a:endParaRPr b="0" i="0" sz="28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7" name="Google Shape;177;p9"/>
          <p:cNvSpPr txBox="1"/>
          <p:nvPr/>
        </p:nvSpPr>
        <p:spPr>
          <a:xfrm>
            <a:off x="185525" y="4505750"/>
            <a:ext cx="1998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nl" sz="2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Endpoint</a:t>
            </a:r>
            <a:endParaRPr b="0" i="0" sz="28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8" name="Google Shape;178;p9"/>
          <p:cNvSpPr txBox="1"/>
          <p:nvPr/>
        </p:nvSpPr>
        <p:spPr>
          <a:xfrm>
            <a:off x="3485975" y="4505750"/>
            <a:ext cx="2727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nl" sz="2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Edge</a:t>
            </a:r>
            <a:endParaRPr b="0" i="0" sz="28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79" name="Google Shape;179;p9"/>
          <p:cNvCxnSpPr/>
          <p:nvPr/>
        </p:nvCxnSpPr>
        <p:spPr>
          <a:xfrm rot="10800000">
            <a:off x="2029774" y="3454400"/>
            <a:ext cx="927600" cy="0"/>
          </a:xfrm>
          <a:prstGeom prst="straightConnector1">
            <a:avLst/>
          </a:prstGeom>
          <a:noFill/>
          <a:ln cap="flat" cmpd="sng" w="38100">
            <a:solidFill>
              <a:srgbClr val="424242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180" name="Google Shape;180;p9"/>
          <p:cNvCxnSpPr/>
          <p:nvPr/>
        </p:nvCxnSpPr>
        <p:spPr>
          <a:xfrm rot="10800000">
            <a:off x="5532274" y="3454400"/>
            <a:ext cx="927600" cy="0"/>
          </a:xfrm>
          <a:prstGeom prst="straightConnector1">
            <a:avLst/>
          </a:prstGeom>
          <a:noFill/>
          <a:ln cap="flat" cmpd="sng" w="38100">
            <a:solidFill>
              <a:srgbClr val="424242"/>
            </a:solidFill>
            <a:prstDash val="solid"/>
            <a:round/>
            <a:headEnd len="med" w="med" type="stealth"/>
            <a:tailEnd len="med" w="med" type="stealth"/>
          </a:ln>
        </p:spPr>
      </p:cxnSp>
      <p:sp>
        <p:nvSpPr>
          <p:cNvPr id="181" name="Google Shape;181;p9"/>
          <p:cNvSpPr txBox="1"/>
          <p:nvPr/>
        </p:nvSpPr>
        <p:spPr>
          <a:xfrm>
            <a:off x="1987950" y="1056900"/>
            <a:ext cx="5168100" cy="49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nl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Time to process 2 images in parallel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9"/>
          <p:cNvSpPr/>
          <p:nvPr/>
        </p:nvSpPr>
        <p:spPr>
          <a:xfrm>
            <a:off x="565125" y="2356250"/>
            <a:ext cx="799800" cy="311400"/>
          </a:xfrm>
          <a:prstGeom prst="uturnArrow">
            <a:avLst>
              <a:gd fmla="val 25000" name="adj1"/>
              <a:gd fmla="val 25000" name="adj2"/>
              <a:gd fmla="val 25000" name="adj3"/>
              <a:gd fmla="val 43750" name="adj4"/>
              <a:gd fmla="val 75000" name="adj5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9"/>
          <p:cNvSpPr txBox="1"/>
          <p:nvPr/>
        </p:nvSpPr>
        <p:spPr>
          <a:xfrm>
            <a:off x="304800" y="1663200"/>
            <a:ext cx="1539000" cy="49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nl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Native: 1s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9"/>
          <p:cNvSpPr txBox="1"/>
          <p:nvPr/>
        </p:nvSpPr>
        <p:spPr>
          <a:xfrm>
            <a:off x="3399100" y="1663200"/>
            <a:ext cx="1539000" cy="49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nl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Edge: .8s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9"/>
          <p:cNvSpPr txBox="1"/>
          <p:nvPr/>
        </p:nvSpPr>
        <p:spPr>
          <a:xfrm>
            <a:off x="6845150" y="1663200"/>
            <a:ext cx="1671000" cy="49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nl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Cloud: .3s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p9"/>
          <p:cNvSpPr txBox="1"/>
          <p:nvPr/>
        </p:nvSpPr>
        <p:spPr>
          <a:xfrm>
            <a:off x="1724075" y="2433400"/>
            <a:ext cx="1539000" cy="49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nl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WiFi:   .1s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9"/>
          <p:cNvSpPr txBox="1"/>
          <p:nvPr/>
        </p:nvSpPr>
        <p:spPr>
          <a:xfrm>
            <a:off x="1724075" y="2830025"/>
            <a:ext cx="1725600" cy="49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nl" sz="2400" u="none" cap="none" strike="sng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Wired: .01s</a:t>
            </a:r>
            <a:endParaRPr b="0" i="0" sz="2400" u="none" cap="none" strike="sng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9"/>
          <p:cNvSpPr txBox="1"/>
          <p:nvPr/>
        </p:nvSpPr>
        <p:spPr>
          <a:xfrm>
            <a:off x="4842400" y="2433400"/>
            <a:ext cx="1725600" cy="49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nl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Wired: .01s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9" name="Google Shape;189;p9"/>
          <p:cNvPicPr preferRelativeResize="0"/>
          <p:nvPr/>
        </p:nvPicPr>
        <p:blipFill rotWithShape="1">
          <a:blip r:embed="rId6">
            <a:alphaModFix/>
          </a:blip>
          <a:srcRect b="0" l="54483" r="0" t="0"/>
          <a:stretch/>
        </p:blipFill>
        <p:spPr>
          <a:xfrm>
            <a:off x="-53450" y="3349925"/>
            <a:ext cx="997548" cy="1049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0" name="Google Shape;190;p9"/>
          <p:cNvCxnSpPr/>
          <p:nvPr/>
        </p:nvCxnSpPr>
        <p:spPr>
          <a:xfrm>
            <a:off x="-19150" y="2222150"/>
            <a:ext cx="9195000" cy="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